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3" r:id="rId3"/>
    <p:sldId id="283" r:id="rId4"/>
    <p:sldId id="288" r:id="rId5"/>
    <p:sldId id="284" r:id="rId6"/>
    <p:sldId id="285" r:id="rId7"/>
    <p:sldId id="286" r:id="rId8"/>
    <p:sldId id="287" r:id="rId9"/>
    <p:sldId id="257" r:id="rId10"/>
    <p:sldId id="279" r:id="rId11"/>
    <p:sldId id="274" r:id="rId12"/>
    <p:sldId id="265" r:id="rId13"/>
    <p:sldId id="258" r:id="rId14"/>
    <p:sldId id="259" r:id="rId15"/>
    <p:sldId id="260" r:id="rId16"/>
    <p:sldId id="28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33096-F3F4-1A4C-BAD4-33B0958DD02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26F926AB-F3BA-E545-ADA3-2058E260B0A5}">
      <dgm:prSet phldrT="[Texte]"/>
      <dgm:spPr/>
      <dgm:t>
        <a:bodyPr/>
        <a:lstStyle/>
        <a:p>
          <a:pPr algn="ctr"/>
          <a:r>
            <a:rPr lang="fr-FR" dirty="0" smtClean="0"/>
            <a:t>Public</a:t>
          </a:r>
          <a:endParaRPr lang="fr-FR" dirty="0"/>
        </a:p>
      </dgm:t>
    </dgm:pt>
    <dgm:pt modelId="{8DB6B58D-3DBF-E849-B5B1-2B5B6BEAEB49}" type="parTrans" cxnId="{70A515A6-CBA0-1549-B76C-F9F6AEFB820C}">
      <dgm:prSet/>
      <dgm:spPr/>
      <dgm:t>
        <a:bodyPr/>
        <a:lstStyle/>
        <a:p>
          <a:endParaRPr lang="fr-FR"/>
        </a:p>
      </dgm:t>
    </dgm:pt>
    <dgm:pt modelId="{C59333A9-C121-5842-8F37-14B6F2DA920E}" type="sibTrans" cxnId="{70A515A6-CBA0-1549-B76C-F9F6AEFB820C}">
      <dgm:prSet/>
      <dgm:spPr/>
      <dgm:t>
        <a:bodyPr/>
        <a:lstStyle/>
        <a:p>
          <a:endParaRPr lang="fr-FR"/>
        </a:p>
      </dgm:t>
    </dgm:pt>
    <dgm:pt modelId="{78059EF9-1014-8A47-8F8C-5B944BCF6DB7}">
      <dgm:prSet phldrT="[Texte]"/>
      <dgm:spPr/>
      <dgm:t>
        <a:bodyPr/>
        <a:lstStyle/>
        <a:p>
          <a:pPr marL="0" indent="0" algn="ctr"/>
          <a:r>
            <a:rPr lang="fr-FR" dirty="0" smtClean="0"/>
            <a:t>Outil de médiation</a:t>
          </a:r>
          <a:endParaRPr lang="fr-FR" dirty="0"/>
        </a:p>
      </dgm:t>
    </dgm:pt>
    <dgm:pt modelId="{291452AF-8E1D-0D49-803C-97DCFDCA6E48}" type="parTrans" cxnId="{6A84D4AE-D546-0B45-817D-6E39F8123332}">
      <dgm:prSet/>
      <dgm:spPr/>
      <dgm:t>
        <a:bodyPr/>
        <a:lstStyle/>
        <a:p>
          <a:endParaRPr lang="fr-FR"/>
        </a:p>
      </dgm:t>
    </dgm:pt>
    <dgm:pt modelId="{8AD49DAB-D175-BC4F-91D9-E069D26D4503}" type="sibTrans" cxnId="{6A84D4AE-D546-0B45-817D-6E39F8123332}">
      <dgm:prSet/>
      <dgm:spPr/>
      <dgm:t>
        <a:bodyPr/>
        <a:lstStyle/>
        <a:p>
          <a:endParaRPr lang="fr-FR"/>
        </a:p>
      </dgm:t>
    </dgm:pt>
    <dgm:pt modelId="{7BE62C9C-7705-914F-989F-14669AA6BC87}">
      <dgm:prSet phldrT="[Texte]"/>
      <dgm:spPr/>
      <dgm:t>
        <a:bodyPr/>
        <a:lstStyle/>
        <a:p>
          <a:pPr algn="ctr"/>
          <a:r>
            <a:rPr lang="fr-FR" dirty="0" smtClean="0"/>
            <a:t>Objet</a:t>
          </a:r>
        </a:p>
        <a:p>
          <a:pPr algn="ctr"/>
          <a:r>
            <a:rPr lang="fr-FR" dirty="0" smtClean="0"/>
            <a:t>Archives</a:t>
          </a:r>
          <a:endParaRPr lang="fr-FR" dirty="0"/>
        </a:p>
      </dgm:t>
    </dgm:pt>
    <dgm:pt modelId="{7006BCDC-2B7C-BC4E-944C-6C7E5F707328}" type="parTrans" cxnId="{9AF4B0E2-751A-5C49-8247-EA386908819C}">
      <dgm:prSet/>
      <dgm:spPr/>
      <dgm:t>
        <a:bodyPr/>
        <a:lstStyle/>
        <a:p>
          <a:endParaRPr lang="fr-FR"/>
        </a:p>
      </dgm:t>
    </dgm:pt>
    <dgm:pt modelId="{945336CF-68A8-F141-963F-84BEE42F7F24}" type="sibTrans" cxnId="{9AF4B0E2-751A-5C49-8247-EA386908819C}">
      <dgm:prSet/>
      <dgm:spPr/>
      <dgm:t>
        <a:bodyPr/>
        <a:lstStyle/>
        <a:p>
          <a:endParaRPr lang="fr-FR"/>
        </a:p>
      </dgm:t>
    </dgm:pt>
    <dgm:pt modelId="{F584DE50-B45A-4E4B-994F-D4BAE534FB58}" type="pres">
      <dgm:prSet presAssocID="{95333096-F3F4-1A4C-BAD4-33B0958DD02A}" presName="compositeShape" presStyleCnt="0">
        <dgm:presLayoutVars>
          <dgm:chMax val="7"/>
          <dgm:dir/>
          <dgm:resizeHandles val="exact"/>
        </dgm:presLayoutVars>
      </dgm:prSet>
      <dgm:spPr/>
    </dgm:pt>
    <dgm:pt modelId="{EE9A491B-5A52-CC49-92B0-9AC169833B1E}" type="pres">
      <dgm:prSet presAssocID="{26F926AB-F3BA-E545-ADA3-2058E260B0A5}" presName="circ1" presStyleLbl="vennNode1" presStyleIdx="0" presStyleCnt="3" custScaleX="56235" custScaleY="56235"/>
      <dgm:spPr/>
      <dgm:t>
        <a:bodyPr/>
        <a:lstStyle/>
        <a:p>
          <a:endParaRPr lang="fr-FR"/>
        </a:p>
      </dgm:t>
    </dgm:pt>
    <dgm:pt modelId="{BE46C978-3CEB-4447-B303-2D613B9CD391}" type="pres">
      <dgm:prSet presAssocID="{26F926AB-F3BA-E545-ADA3-2058E260B0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C4A2B8-46C1-E643-A00C-75054006EFB9}" type="pres">
      <dgm:prSet presAssocID="{78059EF9-1014-8A47-8F8C-5B944BCF6DB7}" presName="circ2" presStyleLbl="vennNode1" presStyleIdx="1" presStyleCnt="3" custScaleX="63430" custScaleY="63430"/>
      <dgm:spPr/>
      <dgm:t>
        <a:bodyPr/>
        <a:lstStyle/>
        <a:p>
          <a:endParaRPr lang="fr-FR"/>
        </a:p>
      </dgm:t>
    </dgm:pt>
    <dgm:pt modelId="{85167406-2665-2644-BA53-0A0B488556AC}" type="pres">
      <dgm:prSet presAssocID="{78059EF9-1014-8A47-8F8C-5B944BCF6D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BE8B49-C7EB-0C40-8DBB-515B469A1D4D}" type="pres">
      <dgm:prSet presAssocID="{7BE62C9C-7705-914F-989F-14669AA6BC87}" presName="circ3" presStyleLbl="vennNode1" presStyleIdx="2" presStyleCnt="3" custScaleX="62619" custScaleY="62619"/>
      <dgm:spPr/>
      <dgm:t>
        <a:bodyPr/>
        <a:lstStyle/>
        <a:p>
          <a:endParaRPr lang="fr-FR"/>
        </a:p>
      </dgm:t>
    </dgm:pt>
    <dgm:pt modelId="{1B010D1F-6D1A-FC4F-8456-E83D527EF6E6}" type="pres">
      <dgm:prSet presAssocID="{7BE62C9C-7705-914F-989F-14669AA6BC8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F4B0E2-751A-5C49-8247-EA386908819C}" srcId="{95333096-F3F4-1A4C-BAD4-33B0958DD02A}" destId="{7BE62C9C-7705-914F-989F-14669AA6BC87}" srcOrd="2" destOrd="0" parTransId="{7006BCDC-2B7C-BC4E-944C-6C7E5F707328}" sibTransId="{945336CF-68A8-F141-963F-84BEE42F7F24}"/>
    <dgm:cxn modelId="{949B153E-4D17-064D-A4EE-EFFB62197E03}" type="presOf" srcId="{78059EF9-1014-8A47-8F8C-5B944BCF6DB7}" destId="{A2C4A2B8-46C1-E643-A00C-75054006EFB9}" srcOrd="0" destOrd="0" presId="urn:microsoft.com/office/officeart/2005/8/layout/venn1"/>
    <dgm:cxn modelId="{70A515A6-CBA0-1549-B76C-F9F6AEFB820C}" srcId="{95333096-F3F4-1A4C-BAD4-33B0958DD02A}" destId="{26F926AB-F3BA-E545-ADA3-2058E260B0A5}" srcOrd="0" destOrd="0" parTransId="{8DB6B58D-3DBF-E849-B5B1-2B5B6BEAEB49}" sibTransId="{C59333A9-C121-5842-8F37-14B6F2DA920E}"/>
    <dgm:cxn modelId="{B9B817A2-78A7-B041-A047-ADC17C21590E}" type="presOf" srcId="{7BE62C9C-7705-914F-989F-14669AA6BC87}" destId="{04BE8B49-C7EB-0C40-8DBB-515B469A1D4D}" srcOrd="0" destOrd="0" presId="urn:microsoft.com/office/officeart/2005/8/layout/venn1"/>
    <dgm:cxn modelId="{1B6EB1C0-F24C-D140-A9DF-25E9BD5AA4F5}" type="presOf" srcId="{78059EF9-1014-8A47-8F8C-5B944BCF6DB7}" destId="{85167406-2665-2644-BA53-0A0B488556AC}" srcOrd="1" destOrd="0" presId="urn:microsoft.com/office/officeart/2005/8/layout/venn1"/>
    <dgm:cxn modelId="{17166DF8-6E41-8B40-8092-71DDE2B58A37}" type="presOf" srcId="{26F926AB-F3BA-E545-ADA3-2058E260B0A5}" destId="{BE46C978-3CEB-4447-B303-2D613B9CD391}" srcOrd="1" destOrd="0" presId="urn:microsoft.com/office/officeart/2005/8/layout/venn1"/>
    <dgm:cxn modelId="{FD58E962-A122-C845-9C27-7A9A5AA70081}" type="presOf" srcId="{95333096-F3F4-1A4C-BAD4-33B0958DD02A}" destId="{F584DE50-B45A-4E4B-994F-D4BAE534FB58}" srcOrd="0" destOrd="0" presId="urn:microsoft.com/office/officeart/2005/8/layout/venn1"/>
    <dgm:cxn modelId="{116FDE77-2466-1749-AEBD-351AB0620797}" type="presOf" srcId="{7BE62C9C-7705-914F-989F-14669AA6BC87}" destId="{1B010D1F-6D1A-FC4F-8456-E83D527EF6E6}" srcOrd="1" destOrd="0" presId="urn:microsoft.com/office/officeart/2005/8/layout/venn1"/>
    <dgm:cxn modelId="{93BA0350-4084-BC45-9890-5F084DFE8870}" type="presOf" srcId="{26F926AB-F3BA-E545-ADA3-2058E260B0A5}" destId="{EE9A491B-5A52-CC49-92B0-9AC169833B1E}" srcOrd="0" destOrd="0" presId="urn:microsoft.com/office/officeart/2005/8/layout/venn1"/>
    <dgm:cxn modelId="{6A84D4AE-D546-0B45-817D-6E39F8123332}" srcId="{95333096-F3F4-1A4C-BAD4-33B0958DD02A}" destId="{78059EF9-1014-8A47-8F8C-5B944BCF6DB7}" srcOrd="1" destOrd="0" parTransId="{291452AF-8E1D-0D49-803C-97DCFDCA6E48}" sibTransId="{8AD49DAB-D175-BC4F-91D9-E069D26D4503}"/>
    <dgm:cxn modelId="{D6430032-5583-6A47-A419-F0950AD8A2E6}" type="presParOf" srcId="{F584DE50-B45A-4E4B-994F-D4BAE534FB58}" destId="{EE9A491B-5A52-CC49-92B0-9AC169833B1E}" srcOrd="0" destOrd="0" presId="urn:microsoft.com/office/officeart/2005/8/layout/venn1"/>
    <dgm:cxn modelId="{E033E544-6865-2E4B-BEC7-4F38C248177B}" type="presParOf" srcId="{F584DE50-B45A-4E4B-994F-D4BAE534FB58}" destId="{BE46C978-3CEB-4447-B303-2D613B9CD391}" srcOrd="1" destOrd="0" presId="urn:microsoft.com/office/officeart/2005/8/layout/venn1"/>
    <dgm:cxn modelId="{D1FAD5C8-B82F-9F49-84FA-C58EF61C4E60}" type="presParOf" srcId="{F584DE50-B45A-4E4B-994F-D4BAE534FB58}" destId="{A2C4A2B8-46C1-E643-A00C-75054006EFB9}" srcOrd="2" destOrd="0" presId="urn:microsoft.com/office/officeart/2005/8/layout/venn1"/>
    <dgm:cxn modelId="{41B500F8-3036-8B4F-959B-9307BDBF4586}" type="presParOf" srcId="{F584DE50-B45A-4E4B-994F-D4BAE534FB58}" destId="{85167406-2665-2644-BA53-0A0B488556AC}" srcOrd="3" destOrd="0" presId="urn:microsoft.com/office/officeart/2005/8/layout/venn1"/>
    <dgm:cxn modelId="{2F2A38E2-C364-834D-98B2-F0D6C4985999}" type="presParOf" srcId="{F584DE50-B45A-4E4B-994F-D4BAE534FB58}" destId="{04BE8B49-C7EB-0C40-8DBB-515B469A1D4D}" srcOrd="4" destOrd="0" presId="urn:microsoft.com/office/officeart/2005/8/layout/venn1"/>
    <dgm:cxn modelId="{0C585A06-8ED7-BD4F-A795-6CB3C553C771}" type="presParOf" srcId="{F584DE50-B45A-4E4B-994F-D4BAE534FB58}" destId="{1B010D1F-6D1A-FC4F-8456-E83D527EF6E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2E611-A35C-9343-8F71-4A4EFE754C03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6634F48F-DD3F-3A4F-8748-15F97467CA80}">
      <dgm:prSet phldrT="[Texte]"/>
      <dgm:spPr/>
      <dgm:t>
        <a:bodyPr/>
        <a:lstStyle/>
        <a:p>
          <a:r>
            <a:rPr lang="fr-FR" dirty="0" smtClean="0"/>
            <a:t>Humain</a:t>
          </a:r>
          <a:endParaRPr lang="fr-FR" dirty="0"/>
        </a:p>
      </dgm:t>
    </dgm:pt>
    <dgm:pt modelId="{767EC230-57A4-1445-9535-5B131F889583}" type="parTrans" cxnId="{55AF22B2-AE48-564F-A93D-F820183DAFCE}">
      <dgm:prSet/>
      <dgm:spPr/>
      <dgm:t>
        <a:bodyPr/>
        <a:lstStyle/>
        <a:p>
          <a:endParaRPr lang="fr-FR"/>
        </a:p>
      </dgm:t>
    </dgm:pt>
    <dgm:pt modelId="{4FC6A43E-AF7B-604D-BFCE-AA07612F7A78}" type="sibTrans" cxnId="{55AF22B2-AE48-564F-A93D-F820183DAFCE}">
      <dgm:prSet/>
      <dgm:spPr/>
      <dgm:t>
        <a:bodyPr/>
        <a:lstStyle/>
        <a:p>
          <a:endParaRPr lang="fr-FR"/>
        </a:p>
      </dgm:t>
    </dgm:pt>
    <dgm:pt modelId="{90F4C0AE-EBEF-A84A-99CF-6CE61F32D8C2}">
      <dgm:prSet phldrT="[Texte]"/>
      <dgm:spPr/>
      <dgm:t>
        <a:bodyPr/>
        <a:lstStyle/>
        <a:p>
          <a:r>
            <a:rPr lang="fr-FR" dirty="0" smtClean="0"/>
            <a:t>Usages, outils, applications</a:t>
          </a:r>
          <a:endParaRPr lang="fr-FR" dirty="0"/>
        </a:p>
      </dgm:t>
    </dgm:pt>
    <dgm:pt modelId="{2937FCC4-372A-214B-AA50-DF9E7E2B58BF}" type="parTrans" cxnId="{AEA1C0AE-DE6F-EF46-B630-54145F743103}">
      <dgm:prSet/>
      <dgm:spPr/>
      <dgm:t>
        <a:bodyPr/>
        <a:lstStyle/>
        <a:p>
          <a:endParaRPr lang="fr-FR"/>
        </a:p>
      </dgm:t>
    </dgm:pt>
    <dgm:pt modelId="{FF9024A8-A9CA-FB43-8430-F9AC801C6504}" type="sibTrans" cxnId="{AEA1C0AE-DE6F-EF46-B630-54145F743103}">
      <dgm:prSet/>
      <dgm:spPr/>
      <dgm:t>
        <a:bodyPr/>
        <a:lstStyle/>
        <a:p>
          <a:endParaRPr lang="fr-FR"/>
        </a:p>
      </dgm:t>
    </dgm:pt>
    <dgm:pt modelId="{DB6DA66B-642A-BE4B-8D26-15BD9C746B3A}">
      <dgm:prSet phldrT="[Texte]"/>
      <dgm:spPr/>
      <dgm:t>
        <a:bodyPr/>
        <a:lstStyle/>
        <a:p>
          <a:r>
            <a:rPr lang="fr-FR" dirty="0" smtClean="0"/>
            <a:t>Technologies</a:t>
          </a:r>
          <a:endParaRPr lang="fr-FR" dirty="0"/>
        </a:p>
      </dgm:t>
    </dgm:pt>
    <dgm:pt modelId="{ED9CA8BD-9E7C-3F47-A1A6-A729B2163D52}" type="parTrans" cxnId="{AF2A1741-2E1F-4943-8F92-2A88FDBE6089}">
      <dgm:prSet/>
      <dgm:spPr/>
      <dgm:t>
        <a:bodyPr/>
        <a:lstStyle/>
        <a:p>
          <a:endParaRPr lang="fr-FR"/>
        </a:p>
      </dgm:t>
    </dgm:pt>
    <dgm:pt modelId="{428DC5E1-A3C6-5541-928B-E220121332CB}" type="sibTrans" cxnId="{AF2A1741-2E1F-4943-8F92-2A88FDBE6089}">
      <dgm:prSet/>
      <dgm:spPr/>
      <dgm:t>
        <a:bodyPr/>
        <a:lstStyle/>
        <a:p>
          <a:endParaRPr lang="fr-FR"/>
        </a:p>
      </dgm:t>
    </dgm:pt>
    <dgm:pt modelId="{7926307F-37A7-5843-B01F-0DF638E717EA}" type="pres">
      <dgm:prSet presAssocID="{F592E611-A35C-9343-8F71-4A4EFE754C03}" presName="compositeShape" presStyleCnt="0">
        <dgm:presLayoutVars>
          <dgm:dir/>
          <dgm:resizeHandles/>
        </dgm:presLayoutVars>
      </dgm:prSet>
      <dgm:spPr/>
    </dgm:pt>
    <dgm:pt modelId="{CFEB7EBF-DE79-6448-A1EA-AC2038439EDA}" type="pres">
      <dgm:prSet presAssocID="{F592E611-A35C-9343-8F71-4A4EFE754C03}" presName="pyramid" presStyleLbl="node1" presStyleIdx="0" presStyleCnt="1"/>
      <dgm:spPr/>
    </dgm:pt>
    <dgm:pt modelId="{D0F78EA4-DA01-424F-8690-B17BD2C35758}" type="pres">
      <dgm:prSet presAssocID="{F592E611-A35C-9343-8F71-4A4EFE754C03}" presName="theList" presStyleCnt="0"/>
      <dgm:spPr/>
    </dgm:pt>
    <dgm:pt modelId="{28D7F055-853A-BB4D-9CDE-6D16DDEDFADD}" type="pres">
      <dgm:prSet presAssocID="{6634F48F-DD3F-3A4F-8748-15F97467CA8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6243E3-FAA6-5F43-BE13-391AF272073A}" type="pres">
      <dgm:prSet presAssocID="{6634F48F-DD3F-3A4F-8748-15F97467CA80}" presName="aSpace" presStyleCnt="0"/>
      <dgm:spPr/>
    </dgm:pt>
    <dgm:pt modelId="{8EDDA8F5-6218-854E-9F30-BD1F738AEE41}" type="pres">
      <dgm:prSet presAssocID="{90F4C0AE-EBEF-A84A-99CF-6CE61F32D8C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121F88-7A6A-D943-A4AD-AD93AC96AE10}" type="pres">
      <dgm:prSet presAssocID="{90F4C0AE-EBEF-A84A-99CF-6CE61F32D8C2}" presName="aSpace" presStyleCnt="0"/>
      <dgm:spPr/>
    </dgm:pt>
    <dgm:pt modelId="{92B8F774-87DD-BA4E-8971-FD02C6A14CC9}" type="pres">
      <dgm:prSet presAssocID="{DB6DA66B-642A-BE4B-8D26-15BD9C746B3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8DEC05-52E3-3447-ACED-E7892532EBD8}" type="pres">
      <dgm:prSet presAssocID="{DB6DA66B-642A-BE4B-8D26-15BD9C746B3A}" presName="aSpace" presStyleCnt="0"/>
      <dgm:spPr/>
    </dgm:pt>
  </dgm:ptLst>
  <dgm:cxnLst>
    <dgm:cxn modelId="{55AF22B2-AE48-564F-A93D-F820183DAFCE}" srcId="{F592E611-A35C-9343-8F71-4A4EFE754C03}" destId="{6634F48F-DD3F-3A4F-8748-15F97467CA80}" srcOrd="0" destOrd="0" parTransId="{767EC230-57A4-1445-9535-5B131F889583}" sibTransId="{4FC6A43E-AF7B-604D-BFCE-AA07612F7A78}"/>
    <dgm:cxn modelId="{3D7FCAD7-64C1-554C-A0EE-D4A71B23ECD5}" type="presOf" srcId="{6634F48F-DD3F-3A4F-8748-15F97467CA80}" destId="{28D7F055-853A-BB4D-9CDE-6D16DDEDFADD}" srcOrd="0" destOrd="0" presId="urn:microsoft.com/office/officeart/2005/8/layout/pyramid2"/>
    <dgm:cxn modelId="{0D177427-5131-674F-9873-7CC4599B1BC5}" type="presOf" srcId="{90F4C0AE-EBEF-A84A-99CF-6CE61F32D8C2}" destId="{8EDDA8F5-6218-854E-9F30-BD1F738AEE41}" srcOrd="0" destOrd="0" presId="urn:microsoft.com/office/officeart/2005/8/layout/pyramid2"/>
    <dgm:cxn modelId="{888087D3-3325-CC4F-8ABD-2AACB9EEF1D9}" type="presOf" srcId="{DB6DA66B-642A-BE4B-8D26-15BD9C746B3A}" destId="{92B8F774-87DD-BA4E-8971-FD02C6A14CC9}" srcOrd="0" destOrd="0" presId="urn:microsoft.com/office/officeart/2005/8/layout/pyramid2"/>
    <dgm:cxn modelId="{BD8D307D-B8BB-954F-85A8-75FF3CA6F229}" type="presOf" srcId="{F592E611-A35C-9343-8F71-4A4EFE754C03}" destId="{7926307F-37A7-5843-B01F-0DF638E717EA}" srcOrd="0" destOrd="0" presId="urn:microsoft.com/office/officeart/2005/8/layout/pyramid2"/>
    <dgm:cxn modelId="{AEA1C0AE-DE6F-EF46-B630-54145F743103}" srcId="{F592E611-A35C-9343-8F71-4A4EFE754C03}" destId="{90F4C0AE-EBEF-A84A-99CF-6CE61F32D8C2}" srcOrd="1" destOrd="0" parTransId="{2937FCC4-372A-214B-AA50-DF9E7E2B58BF}" sibTransId="{FF9024A8-A9CA-FB43-8430-F9AC801C6504}"/>
    <dgm:cxn modelId="{AF2A1741-2E1F-4943-8F92-2A88FDBE6089}" srcId="{F592E611-A35C-9343-8F71-4A4EFE754C03}" destId="{DB6DA66B-642A-BE4B-8D26-15BD9C746B3A}" srcOrd="2" destOrd="0" parTransId="{ED9CA8BD-9E7C-3F47-A1A6-A729B2163D52}" sibTransId="{428DC5E1-A3C6-5541-928B-E220121332CB}"/>
    <dgm:cxn modelId="{6EAFD16E-F4FE-8448-812C-57A5ED6C533E}" type="presParOf" srcId="{7926307F-37A7-5843-B01F-0DF638E717EA}" destId="{CFEB7EBF-DE79-6448-A1EA-AC2038439EDA}" srcOrd="0" destOrd="0" presId="urn:microsoft.com/office/officeart/2005/8/layout/pyramid2"/>
    <dgm:cxn modelId="{47A006C4-A28E-934C-8680-2E866A6AE09C}" type="presParOf" srcId="{7926307F-37A7-5843-B01F-0DF638E717EA}" destId="{D0F78EA4-DA01-424F-8690-B17BD2C35758}" srcOrd="1" destOrd="0" presId="urn:microsoft.com/office/officeart/2005/8/layout/pyramid2"/>
    <dgm:cxn modelId="{25AD991B-A037-5649-9628-164CF04A1B97}" type="presParOf" srcId="{D0F78EA4-DA01-424F-8690-B17BD2C35758}" destId="{28D7F055-853A-BB4D-9CDE-6D16DDEDFADD}" srcOrd="0" destOrd="0" presId="urn:microsoft.com/office/officeart/2005/8/layout/pyramid2"/>
    <dgm:cxn modelId="{AF758853-B322-DB47-8E67-12E4BEAC46E9}" type="presParOf" srcId="{D0F78EA4-DA01-424F-8690-B17BD2C35758}" destId="{E16243E3-FAA6-5F43-BE13-391AF272073A}" srcOrd="1" destOrd="0" presId="urn:microsoft.com/office/officeart/2005/8/layout/pyramid2"/>
    <dgm:cxn modelId="{33087EE3-7037-0646-9311-74ECBB46E361}" type="presParOf" srcId="{D0F78EA4-DA01-424F-8690-B17BD2C35758}" destId="{8EDDA8F5-6218-854E-9F30-BD1F738AEE41}" srcOrd="2" destOrd="0" presId="urn:microsoft.com/office/officeart/2005/8/layout/pyramid2"/>
    <dgm:cxn modelId="{51CFAA2D-B8EE-BD4C-AB26-29784B4A1C0C}" type="presParOf" srcId="{D0F78EA4-DA01-424F-8690-B17BD2C35758}" destId="{2E121F88-7A6A-D943-A4AD-AD93AC96AE10}" srcOrd="3" destOrd="0" presId="urn:microsoft.com/office/officeart/2005/8/layout/pyramid2"/>
    <dgm:cxn modelId="{B229093A-252B-7944-94D2-F4C33C716746}" type="presParOf" srcId="{D0F78EA4-DA01-424F-8690-B17BD2C35758}" destId="{92B8F774-87DD-BA4E-8971-FD02C6A14CC9}" srcOrd="4" destOrd="0" presId="urn:microsoft.com/office/officeart/2005/8/layout/pyramid2"/>
    <dgm:cxn modelId="{A694131C-EA9E-C548-A374-A65BDD065675}" type="presParOf" srcId="{D0F78EA4-DA01-424F-8690-B17BD2C35758}" destId="{0F8DEC05-52E3-3447-ACED-E7892532EBD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333096-F3F4-1A4C-BAD4-33B0958DD02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26F926AB-F3BA-E545-ADA3-2058E260B0A5}">
      <dgm:prSet phldrT="[Texte]"/>
      <dgm:spPr/>
      <dgm:t>
        <a:bodyPr/>
        <a:lstStyle/>
        <a:p>
          <a:pPr algn="ctr"/>
          <a:r>
            <a:rPr lang="fr-FR" dirty="0" smtClean="0"/>
            <a:t>Musée</a:t>
          </a:r>
        </a:p>
        <a:p>
          <a:pPr algn="ctr"/>
          <a:r>
            <a:rPr lang="fr-FR" dirty="0" smtClean="0"/>
            <a:t>Institution</a:t>
          </a:r>
          <a:endParaRPr lang="fr-FR" dirty="0"/>
        </a:p>
      </dgm:t>
    </dgm:pt>
    <dgm:pt modelId="{8DB6B58D-3DBF-E849-B5B1-2B5B6BEAEB49}" type="parTrans" cxnId="{70A515A6-CBA0-1549-B76C-F9F6AEFB820C}">
      <dgm:prSet/>
      <dgm:spPr/>
      <dgm:t>
        <a:bodyPr/>
        <a:lstStyle/>
        <a:p>
          <a:endParaRPr lang="fr-FR"/>
        </a:p>
      </dgm:t>
    </dgm:pt>
    <dgm:pt modelId="{C59333A9-C121-5842-8F37-14B6F2DA920E}" type="sibTrans" cxnId="{70A515A6-CBA0-1549-B76C-F9F6AEFB820C}">
      <dgm:prSet/>
      <dgm:spPr/>
      <dgm:t>
        <a:bodyPr/>
        <a:lstStyle/>
        <a:p>
          <a:endParaRPr lang="fr-FR"/>
        </a:p>
      </dgm:t>
    </dgm:pt>
    <dgm:pt modelId="{78059EF9-1014-8A47-8F8C-5B944BCF6DB7}">
      <dgm:prSet phldrT="[Texte]"/>
      <dgm:spPr/>
      <dgm:t>
        <a:bodyPr/>
        <a:lstStyle/>
        <a:p>
          <a:pPr marL="0" indent="0" algn="ctr"/>
          <a:r>
            <a:rPr lang="fr-FR" dirty="0" smtClean="0"/>
            <a:t>Chercheur</a:t>
          </a:r>
        </a:p>
        <a:p>
          <a:pPr marL="0" indent="0" algn="ctr"/>
          <a:r>
            <a:rPr lang="fr-FR" dirty="0" smtClean="0"/>
            <a:t>Pédagogie</a:t>
          </a:r>
          <a:endParaRPr lang="fr-FR" dirty="0"/>
        </a:p>
      </dgm:t>
    </dgm:pt>
    <dgm:pt modelId="{291452AF-8E1D-0D49-803C-97DCFDCA6E48}" type="parTrans" cxnId="{6A84D4AE-D546-0B45-817D-6E39F8123332}">
      <dgm:prSet/>
      <dgm:spPr/>
      <dgm:t>
        <a:bodyPr/>
        <a:lstStyle/>
        <a:p>
          <a:endParaRPr lang="fr-FR"/>
        </a:p>
      </dgm:t>
    </dgm:pt>
    <dgm:pt modelId="{8AD49DAB-D175-BC4F-91D9-E069D26D4503}" type="sibTrans" cxnId="{6A84D4AE-D546-0B45-817D-6E39F8123332}">
      <dgm:prSet/>
      <dgm:spPr/>
      <dgm:t>
        <a:bodyPr/>
        <a:lstStyle/>
        <a:p>
          <a:endParaRPr lang="fr-FR"/>
        </a:p>
      </dgm:t>
    </dgm:pt>
    <dgm:pt modelId="{7BE62C9C-7705-914F-989F-14669AA6BC87}">
      <dgm:prSet phldrT="[Texte]"/>
      <dgm:spPr/>
      <dgm:t>
        <a:bodyPr/>
        <a:lstStyle/>
        <a:p>
          <a:pPr algn="ctr"/>
          <a:r>
            <a:rPr lang="fr-FR" dirty="0" smtClean="0"/>
            <a:t>Entreprise</a:t>
          </a:r>
          <a:endParaRPr lang="fr-FR" dirty="0"/>
        </a:p>
      </dgm:t>
    </dgm:pt>
    <dgm:pt modelId="{7006BCDC-2B7C-BC4E-944C-6C7E5F707328}" type="parTrans" cxnId="{9AF4B0E2-751A-5C49-8247-EA386908819C}">
      <dgm:prSet/>
      <dgm:spPr/>
      <dgm:t>
        <a:bodyPr/>
        <a:lstStyle/>
        <a:p>
          <a:endParaRPr lang="fr-FR"/>
        </a:p>
      </dgm:t>
    </dgm:pt>
    <dgm:pt modelId="{945336CF-68A8-F141-963F-84BEE42F7F24}" type="sibTrans" cxnId="{9AF4B0E2-751A-5C49-8247-EA386908819C}">
      <dgm:prSet/>
      <dgm:spPr/>
      <dgm:t>
        <a:bodyPr/>
        <a:lstStyle/>
        <a:p>
          <a:endParaRPr lang="fr-FR"/>
        </a:p>
      </dgm:t>
    </dgm:pt>
    <dgm:pt modelId="{F584DE50-B45A-4E4B-994F-D4BAE534FB58}" type="pres">
      <dgm:prSet presAssocID="{95333096-F3F4-1A4C-BAD4-33B0958DD02A}" presName="compositeShape" presStyleCnt="0">
        <dgm:presLayoutVars>
          <dgm:chMax val="7"/>
          <dgm:dir/>
          <dgm:resizeHandles val="exact"/>
        </dgm:presLayoutVars>
      </dgm:prSet>
      <dgm:spPr/>
    </dgm:pt>
    <dgm:pt modelId="{EE9A491B-5A52-CC49-92B0-9AC169833B1E}" type="pres">
      <dgm:prSet presAssocID="{26F926AB-F3BA-E545-ADA3-2058E260B0A5}" presName="circ1" presStyleLbl="vennNode1" presStyleIdx="0" presStyleCnt="3" custScaleX="56235" custScaleY="56235"/>
      <dgm:spPr/>
      <dgm:t>
        <a:bodyPr/>
        <a:lstStyle/>
        <a:p>
          <a:endParaRPr lang="fr-FR"/>
        </a:p>
      </dgm:t>
    </dgm:pt>
    <dgm:pt modelId="{BE46C978-3CEB-4447-B303-2D613B9CD391}" type="pres">
      <dgm:prSet presAssocID="{26F926AB-F3BA-E545-ADA3-2058E260B0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C4A2B8-46C1-E643-A00C-75054006EFB9}" type="pres">
      <dgm:prSet presAssocID="{78059EF9-1014-8A47-8F8C-5B944BCF6DB7}" presName="circ2" presStyleLbl="vennNode1" presStyleIdx="1" presStyleCnt="3" custScaleX="63430" custScaleY="63430"/>
      <dgm:spPr/>
      <dgm:t>
        <a:bodyPr/>
        <a:lstStyle/>
        <a:p>
          <a:endParaRPr lang="fr-FR"/>
        </a:p>
      </dgm:t>
    </dgm:pt>
    <dgm:pt modelId="{85167406-2665-2644-BA53-0A0B488556AC}" type="pres">
      <dgm:prSet presAssocID="{78059EF9-1014-8A47-8F8C-5B944BCF6D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BE8B49-C7EB-0C40-8DBB-515B469A1D4D}" type="pres">
      <dgm:prSet presAssocID="{7BE62C9C-7705-914F-989F-14669AA6BC87}" presName="circ3" presStyleLbl="vennNode1" presStyleIdx="2" presStyleCnt="3" custScaleX="62619" custScaleY="62619"/>
      <dgm:spPr/>
      <dgm:t>
        <a:bodyPr/>
        <a:lstStyle/>
        <a:p>
          <a:endParaRPr lang="fr-FR"/>
        </a:p>
      </dgm:t>
    </dgm:pt>
    <dgm:pt modelId="{1B010D1F-6D1A-FC4F-8456-E83D527EF6E6}" type="pres">
      <dgm:prSet presAssocID="{7BE62C9C-7705-914F-989F-14669AA6BC8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E7B400-A0BE-1E47-8E48-D876807B1D5D}" type="presOf" srcId="{95333096-F3F4-1A4C-BAD4-33B0958DD02A}" destId="{F584DE50-B45A-4E4B-994F-D4BAE534FB58}" srcOrd="0" destOrd="0" presId="urn:microsoft.com/office/officeart/2005/8/layout/venn1"/>
    <dgm:cxn modelId="{9AF4B0E2-751A-5C49-8247-EA386908819C}" srcId="{95333096-F3F4-1A4C-BAD4-33B0958DD02A}" destId="{7BE62C9C-7705-914F-989F-14669AA6BC87}" srcOrd="2" destOrd="0" parTransId="{7006BCDC-2B7C-BC4E-944C-6C7E5F707328}" sibTransId="{945336CF-68A8-F141-963F-84BEE42F7F24}"/>
    <dgm:cxn modelId="{728EC021-4788-FE42-9327-F7BD2749BFE3}" type="presOf" srcId="{26F926AB-F3BA-E545-ADA3-2058E260B0A5}" destId="{BE46C978-3CEB-4447-B303-2D613B9CD391}" srcOrd="1" destOrd="0" presId="urn:microsoft.com/office/officeart/2005/8/layout/venn1"/>
    <dgm:cxn modelId="{08404477-314F-C44C-9290-55CFCE05D18F}" type="presOf" srcId="{78059EF9-1014-8A47-8F8C-5B944BCF6DB7}" destId="{A2C4A2B8-46C1-E643-A00C-75054006EFB9}" srcOrd="0" destOrd="0" presId="urn:microsoft.com/office/officeart/2005/8/layout/venn1"/>
    <dgm:cxn modelId="{6A84D4AE-D546-0B45-817D-6E39F8123332}" srcId="{95333096-F3F4-1A4C-BAD4-33B0958DD02A}" destId="{78059EF9-1014-8A47-8F8C-5B944BCF6DB7}" srcOrd="1" destOrd="0" parTransId="{291452AF-8E1D-0D49-803C-97DCFDCA6E48}" sibTransId="{8AD49DAB-D175-BC4F-91D9-E069D26D4503}"/>
    <dgm:cxn modelId="{BED043A1-431D-EE4C-9374-36B174162D9E}" type="presOf" srcId="{26F926AB-F3BA-E545-ADA3-2058E260B0A5}" destId="{EE9A491B-5A52-CC49-92B0-9AC169833B1E}" srcOrd="0" destOrd="0" presId="urn:microsoft.com/office/officeart/2005/8/layout/venn1"/>
    <dgm:cxn modelId="{70A515A6-CBA0-1549-B76C-F9F6AEFB820C}" srcId="{95333096-F3F4-1A4C-BAD4-33B0958DD02A}" destId="{26F926AB-F3BA-E545-ADA3-2058E260B0A5}" srcOrd="0" destOrd="0" parTransId="{8DB6B58D-3DBF-E849-B5B1-2B5B6BEAEB49}" sibTransId="{C59333A9-C121-5842-8F37-14B6F2DA920E}"/>
    <dgm:cxn modelId="{702AACAF-652F-8940-9E9B-DC8B59CEA678}" type="presOf" srcId="{7BE62C9C-7705-914F-989F-14669AA6BC87}" destId="{1B010D1F-6D1A-FC4F-8456-E83D527EF6E6}" srcOrd="1" destOrd="0" presId="urn:microsoft.com/office/officeart/2005/8/layout/venn1"/>
    <dgm:cxn modelId="{F7652469-021E-E744-9BCE-2A73DF5B8870}" type="presOf" srcId="{78059EF9-1014-8A47-8F8C-5B944BCF6DB7}" destId="{85167406-2665-2644-BA53-0A0B488556AC}" srcOrd="1" destOrd="0" presId="urn:microsoft.com/office/officeart/2005/8/layout/venn1"/>
    <dgm:cxn modelId="{1E9394CB-3F76-6C4B-B428-1ACEB56E2BAD}" type="presOf" srcId="{7BE62C9C-7705-914F-989F-14669AA6BC87}" destId="{04BE8B49-C7EB-0C40-8DBB-515B469A1D4D}" srcOrd="0" destOrd="0" presId="urn:microsoft.com/office/officeart/2005/8/layout/venn1"/>
    <dgm:cxn modelId="{0A112ABF-B4F1-6644-BC1F-F59668064534}" type="presParOf" srcId="{F584DE50-B45A-4E4B-994F-D4BAE534FB58}" destId="{EE9A491B-5A52-CC49-92B0-9AC169833B1E}" srcOrd="0" destOrd="0" presId="urn:microsoft.com/office/officeart/2005/8/layout/venn1"/>
    <dgm:cxn modelId="{9A09ED87-2F35-074A-9206-437BC0ECBE92}" type="presParOf" srcId="{F584DE50-B45A-4E4B-994F-D4BAE534FB58}" destId="{BE46C978-3CEB-4447-B303-2D613B9CD391}" srcOrd="1" destOrd="0" presId="urn:microsoft.com/office/officeart/2005/8/layout/venn1"/>
    <dgm:cxn modelId="{517FE639-B3EB-7948-83A1-4F49131B8416}" type="presParOf" srcId="{F584DE50-B45A-4E4B-994F-D4BAE534FB58}" destId="{A2C4A2B8-46C1-E643-A00C-75054006EFB9}" srcOrd="2" destOrd="0" presId="urn:microsoft.com/office/officeart/2005/8/layout/venn1"/>
    <dgm:cxn modelId="{6FE94CA8-996B-F349-A0F0-838CE4C54252}" type="presParOf" srcId="{F584DE50-B45A-4E4B-994F-D4BAE534FB58}" destId="{85167406-2665-2644-BA53-0A0B488556AC}" srcOrd="3" destOrd="0" presId="urn:microsoft.com/office/officeart/2005/8/layout/venn1"/>
    <dgm:cxn modelId="{8BA8B001-7F22-2245-91BC-6C9934F2C8E4}" type="presParOf" srcId="{F584DE50-B45A-4E4B-994F-D4BAE534FB58}" destId="{04BE8B49-C7EB-0C40-8DBB-515B469A1D4D}" srcOrd="4" destOrd="0" presId="urn:microsoft.com/office/officeart/2005/8/layout/venn1"/>
    <dgm:cxn modelId="{EF33568C-879F-634D-A0DA-67061BE45CCB}" type="presParOf" srcId="{F584DE50-B45A-4E4B-994F-D4BAE534FB58}" destId="{1B010D1F-6D1A-FC4F-8456-E83D527EF6E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3472F-DA69-744F-8365-581E8162B345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63FEB1A-3981-BF4A-A7E3-DA3749E77F09}">
      <dgm:prSet phldrT="[Texte]" custT="1"/>
      <dgm:spPr/>
      <dgm:t>
        <a:bodyPr/>
        <a:lstStyle/>
        <a:p>
          <a:r>
            <a:rPr lang="fr-FR" sz="1600"/>
            <a:t>Concevoir</a:t>
          </a:r>
        </a:p>
      </dgm:t>
    </dgm:pt>
    <dgm:pt modelId="{5080721B-E16F-1E46-9822-39932EA87FB7}" type="parTrans" cxnId="{4FAEA253-8F0C-FF47-8120-0FD9F4A16EAC}">
      <dgm:prSet/>
      <dgm:spPr/>
      <dgm:t>
        <a:bodyPr/>
        <a:lstStyle/>
        <a:p>
          <a:endParaRPr lang="fr-FR" sz="1400"/>
        </a:p>
      </dgm:t>
    </dgm:pt>
    <dgm:pt modelId="{31025C0D-C54C-0541-96ED-B2EB31ADCBDE}" type="sibTrans" cxnId="{4FAEA253-8F0C-FF47-8120-0FD9F4A16EAC}">
      <dgm:prSet/>
      <dgm:spPr/>
      <dgm:t>
        <a:bodyPr/>
        <a:lstStyle/>
        <a:p>
          <a:endParaRPr lang="fr-FR" sz="1400"/>
        </a:p>
      </dgm:t>
    </dgm:pt>
    <dgm:pt modelId="{C4D8F418-107B-774B-90CB-4536A911A895}">
      <dgm:prSet phldrT="[Texte]" custT="1"/>
      <dgm:spPr/>
      <dgm:t>
        <a:bodyPr/>
        <a:lstStyle/>
        <a:p>
          <a:r>
            <a:rPr lang="fr-FR" sz="1600"/>
            <a:t>Créer</a:t>
          </a:r>
        </a:p>
      </dgm:t>
    </dgm:pt>
    <dgm:pt modelId="{0238D88A-6367-F84E-B139-BF59FF16C2EF}" type="parTrans" cxnId="{38C43805-4185-724E-B1E3-684D2F90A4E6}">
      <dgm:prSet/>
      <dgm:spPr/>
      <dgm:t>
        <a:bodyPr/>
        <a:lstStyle/>
        <a:p>
          <a:endParaRPr lang="fr-FR" sz="1400"/>
        </a:p>
      </dgm:t>
    </dgm:pt>
    <dgm:pt modelId="{82CDF517-F9C1-F449-AB92-55B108A74A5B}" type="sibTrans" cxnId="{38C43805-4185-724E-B1E3-684D2F90A4E6}">
      <dgm:prSet/>
      <dgm:spPr/>
      <dgm:t>
        <a:bodyPr/>
        <a:lstStyle/>
        <a:p>
          <a:endParaRPr lang="fr-FR" sz="1400"/>
        </a:p>
      </dgm:t>
    </dgm:pt>
    <dgm:pt modelId="{02D45349-735F-7D4B-BAF2-745473A648DA}">
      <dgm:prSet phldrT="[Texte]" custT="1"/>
      <dgm:spPr/>
      <dgm:t>
        <a:bodyPr/>
        <a:lstStyle/>
        <a:p>
          <a:r>
            <a:rPr lang="fr-FR" sz="1600"/>
            <a:t>Conserver</a:t>
          </a:r>
        </a:p>
      </dgm:t>
    </dgm:pt>
    <dgm:pt modelId="{95ED9A9D-3F71-5F4E-A5CE-DB1B90F27309}" type="parTrans" cxnId="{FCF1C4C4-281E-2B40-8C0E-1124535193AA}">
      <dgm:prSet/>
      <dgm:spPr/>
      <dgm:t>
        <a:bodyPr/>
        <a:lstStyle/>
        <a:p>
          <a:endParaRPr lang="fr-FR" sz="1400"/>
        </a:p>
      </dgm:t>
    </dgm:pt>
    <dgm:pt modelId="{5F16F1C6-E8F3-E74D-A7C5-7C809B188DE6}" type="sibTrans" cxnId="{FCF1C4C4-281E-2B40-8C0E-1124535193AA}">
      <dgm:prSet/>
      <dgm:spPr/>
      <dgm:t>
        <a:bodyPr/>
        <a:lstStyle/>
        <a:p>
          <a:endParaRPr lang="fr-FR" sz="1400"/>
        </a:p>
      </dgm:t>
    </dgm:pt>
    <dgm:pt modelId="{C000C5A9-1EFD-714E-8B30-7ACACF8E4B31}" type="pres">
      <dgm:prSet presAssocID="{7533472F-DA69-744F-8365-581E8162B345}" presName="Name0" presStyleCnt="0">
        <dgm:presLayoutVars>
          <dgm:dir/>
          <dgm:animLvl val="lvl"/>
          <dgm:resizeHandles val="exact"/>
        </dgm:presLayoutVars>
      </dgm:prSet>
      <dgm:spPr/>
    </dgm:pt>
    <dgm:pt modelId="{5A74E39C-2AAF-C74B-8E34-FCC374D6F414}" type="pres">
      <dgm:prSet presAssocID="{B63FEB1A-3981-BF4A-A7E3-DA3749E77F0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5B5748-7BD0-3A48-A0DC-ECDBBDB6D349}" type="pres">
      <dgm:prSet presAssocID="{31025C0D-C54C-0541-96ED-B2EB31ADCBDE}" presName="parTxOnlySpace" presStyleCnt="0"/>
      <dgm:spPr/>
    </dgm:pt>
    <dgm:pt modelId="{84FF6C14-ED1C-E549-842B-C7CAF399B1CE}" type="pres">
      <dgm:prSet presAssocID="{C4D8F418-107B-774B-90CB-4536A911A89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5650D9-918B-E64A-9568-08346585FFAE}" type="pres">
      <dgm:prSet presAssocID="{82CDF517-F9C1-F449-AB92-55B108A74A5B}" presName="parTxOnlySpace" presStyleCnt="0"/>
      <dgm:spPr/>
    </dgm:pt>
    <dgm:pt modelId="{F6A1E415-266D-5643-9980-6D2E206060F0}" type="pres">
      <dgm:prSet presAssocID="{02D45349-735F-7D4B-BAF2-745473A648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C43805-4185-724E-B1E3-684D2F90A4E6}" srcId="{7533472F-DA69-744F-8365-581E8162B345}" destId="{C4D8F418-107B-774B-90CB-4536A911A895}" srcOrd="1" destOrd="0" parTransId="{0238D88A-6367-F84E-B139-BF59FF16C2EF}" sibTransId="{82CDF517-F9C1-F449-AB92-55B108A74A5B}"/>
    <dgm:cxn modelId="{BDD6561D-201C-4344-B0F1-311C0B975F1E}" type="presOf" srcId="{C4D8F418-107B-774B-90CB-4536A911A895}" destId="{84FF6C14-ED1C-E549-842B-C7CAF399B1CE}" srcOrd="0" destOrd="0" presId="urn:microsoft.com/office/officeart/2005/8/layout/chevron1"/>
    <dgm:cxn modelId="{05F33085-668A-FA43-B164-DF129FB0A79D}" type="presOf" srcId="{02D45349-735F-7D4B-BAF2-745473A648DA}" destId="{F6A1E415-266D-5643-9980-6D2E206060F0}" srcOrd="0" destOrd="0" presId="urn:microsoft.com/office/officeart/2005/8/layout/chevron1"/>
    <dgm:cxn modelId="{890867B8-ECAF-A247-943B-6D2B5A00D393}" type="presOf" srcId="{7533472F-DA69-744F-8365-581E8162B345}" destId="{C000C5A9-1EFD-714E-8B30-7ACACF8E4B31}" srcOrd="0" destOrd="0" presId="urn:microsoft.com/office/officeart/2005/8/layout/chevron1"/>
    <dgm:cxn modelId="{366B236B-D63E-3E4A-8A5A-7BDCED638A41}" type="presOf" srcId="{B63FEB1A-3981-BF4A-A7E3-DA3749E77F09}" destId="{5A74E39C-2AAF-C74B-8E34-FCC374D6F414}" srcOrd="0" destOrd="0" presId="urn:microsoft.com/office/officeart/2005/8/layout/chevron1"/>
    <dgm:cxn modelId="{4FAEA253-8F0C-FF47-8120-0FD9F4A16EAC}" srcId="{7533472F-DA69-744F-8365-581E8162B345}" destId="{B63FEB1A-3981-BF4A-A7E3-DA3749E77F09}" srcOrd="0" destOrd="0" parTransId="{5080721B-E16F-1E46-9822-39932EA87FB7}" sibTransId="{31025C0D-C54C-0541-96ED-B2EB31ADCBDE}"/>
    <dgm:cxn modelId="{FCF1C4C4-281E-2B40-8C0E-1124535193AA}" srcId="{7533472F-DA69-744F-8365-581E8162B345}" destId="{02D45349-735F-7D4B-BAF2-745473A648DA}" srcOrd="2" destOrd="0" parTransId="{95ED9A9D-3F71-5F4E-A5CE-DB1B90F27309}" sibTransId="{5F16F1C6-E8F3-E74D-A7C5-7C809B188DE6}"/>
    <dgm:cxn modelId="{1FD4AF84-A066-7E4D-88CE-A9B4BF4CB9B6}" type="presParOf" srcId="{C000C5A9-1EFD-714E-8B30-7ACACF8E4B31}" destId="{5A74E39C-2AAF-C74B-8E34-FCC374D6F414}" srcOrd="0" destOrd="0" presId="urn:microsoft.com/office/officeart/2005/8/layout/chevron1"/>
    <dgm:cxn modelId="{A8390F9E-AA62-9444-BED7-2C497888608D}" type="presParOf" srcId="{C000C5A9-1EFD-714E-8B30-7ACACF8E4B31}" destId="{D95B5748-7BD0-3A48-A0DC-ECDBBDB6D349}" srcOrd="1" destOrd="0" presId="urn:microsoft.com/office/officeart/2005/8/layout/chevron1"/>
    <dgm:cxn modelId="{B4C4F14E-982B-5640-BC84-4092DBDA8BFD}" type="presParOf" srcId="{C000C5A9-1EFD-714E-8B30-7ACACF8E4B31}" destId="{84FF6C14-ED1C-E549-842B-C7CAF399B1CE}" srcOrd="2" destOrd="0" presId="urn:microsoft.com/office/officeart/2005/8/layout/chevron1"/>
    <dgm:cxn modelId="{C6CC2E83-8B9D-914B-98AE-AC59F7E0913B}" type="presParOf" srcId="{C000C5A9-1EFD-714E-8B30-7ACACF8E4B31}" destId="{295650D9-918B-E64A-9568-08346585FFAE}" srcOrd="3" destOrd="0" presId="urn:microsoft.com/office/officeart/2005/8/layout/chevron1"/>
    <dgm:cxn modelId="{9A23B28C-896A-2441-BF54-27C30830AB2B}" type="presParOf" srcId="{C000C5A9-1EFD-714E-8B30-7ACACF8E4B31}" destId="{F6A1E415-266D-5643-9980-6D2E206060F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33472F-DA69-744F-8365-581E8162B345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63FEB1A-3981-BF4A-A7E3-DA3749E77F09}">
      <dgm:prSet phldrT="[Texte]" custT="1"/>
      <dgm:spPr/>
      <dgm:t>
        <a:bodyPr/>
        <a:lstStyle/>
        <a:p>
          <a:r>
            <a:rPr lang="fr-FR" sz="1600"/>
            <a:t>Concevoir</a:t>
          </a:r>
        </a:p>
      </dgm:t>
    </dgm:pt>
    <dgm:pt modelId="{5080721B-E16F-1E46-9822-39932EA87FB7}" type="parTrans" cxnId="{4FAEA253-8F0C-FF47-8120-0FD9F4A16EAC}">
      <dgm:prSet/>
      <dgm:spPr/>
      <dgm:t>
        <a:bodyPr/>
        <a:lstStyle/>
        <a:p>
          <a:endParaRPr lang="fr-FR" sz="1400"/>
        </a:p>
      </dgm:t>
    </dgm:pt>
    <dgm:pt modelId="{31025C0D-C54C-0541-96ED-B2EB31ADCBDE}" type="sibTrans" cxnId="{4FAEA253-8F0C-FF47-8120-0FD9F4A16EAC}">
      <dgm:prSet/>
      <dgm:spPr/>
      <dgm:t>
        <a:bodyPr/>
        <a:lstStyle/>
        <a:p>
          <a:endParaRPr lang="fr-FR" sz="1400"/>
        </a:p>
      </dgm:t>
    </dgm:pt>
    <dgm:pt modelId="{C4D8F418-107B-774B-90CB-4536A911A895}">
      <dgm:prSet phldrT="[Texte]" custT="1"/>
      <dgm:spPr/>
      <dgm:t>
        <a:bodyPr/>
        <a:lstStyle/>
        <a:p>
          <a:r>
            <a:rPr lang="fr-FR" sz="1600"/>
            <a:t>Créer</a:t>
          </a:r>
        </a:p>
      </dgm:t>
    </dgm:pt>
    <dgm:pt modelId="{0238D88A-6367-F84E-B139-BF59FF16C2EF}" type="parTrans" cxnId="{38C43805-4185-724E-B1E3-684D2F90A4E6}">
      <dgm:prSet/>
      <dgm:spPr/>
      <dgm:t>
        <a:bodyPr/>
        <a:lstStyle/>
        <a:p>
          <a:endParaRPr lang="fr-FR" sz="1400"/>
        </a:p>
      </dgm:t>
    </dgm:pt>
    <dgm:pt modelId="{82CDF517-F9C1-F449-AB92-55B108A74A5B}" type="sibTrans" cxnId="{38C43805-4185-724E-B1E3-684D2F90A4E6}">
      <dgm:prSet/>
      <dgm:spPr/>
      <dgm:t>
        <a:bodyPr/>
        <a:lstStyle/>
        <a:p>
          <a:endParaRPr lang="fr-FR" sz="1400"/>
        </a:p>
      </dgm:t>
    </dgm:pt>
    <dgm:pt modelId="{02D45349-735F-7D4B-BAF2-745473A648DA}">
      <dgm:prSet phldrT="[Texte]" custT="1"/>
      <dgm:spPr/>
      <dgm:t>
        <a:bodyPr/>
        <a:lstStyle/>
        <a:p>
          <a:r>
            <a:rPr lang="fr-FR" sz="1600"/>
            <a:t>Conserver</a:t>
          </a:r>
        </a:p>
      </dgm:t>
    </dgm:pt>
    <dgm:pt modelId="{95ED9A9D-3F71-5F4E-A5CE-DB1B90F27309}" type="parTrans" cxnId="{FCF1C4C4-281E-2B40-8C0E-1124535193AA}">
      <dgm:prSet/>
      <dgm:spPr/>
      <dgm:t>
        <a:bodyPr/>
        <a:lstStyle/>
        <a:p>
          <a:endParaRPr lang="fr-FR" sz="1400"/>
        </a:p>
      </dgm:t>
    </dgm:pt>
    <dgm:pt modelId="{5F16F1C6-E8F3-E74D-A7C5-7C809B188DE6}" type="sibTrans" cxnId="{FCF1C4C4-281E-2B40-8C0E-1124535193AA}">
      <dgm:prSet/>
      <dgm:spPr/>
      <dgm:t>
        <a:bodyPr/>
        <a:lstStyle/>
        <a:p>
          <a:endParaRPr lang="fr-FR" sz="1400"/>
        </a:p>
      </dgm:t>
    </dgm:pt>
    <dgm:pt modelId="{C000C5A9-1EFD-714E-8B30-7ACACF8E4B31}" type="pres">
      <dgm:prSet presAssocID="{7533472F-DA69-744F-8365-581E8162B345}" presName="Name0" presStyleCnt="0">
        <dgm:presLayoutVars>
          <dgm:dir/>
          <dgm:animLvl val="lvl"/>
          <dgm:resizeHandles val="exact"/>
        </dgm:presLayoutVars>
      </dgm:prSet>
      <dgm:spPr/>
    </dgm:pt>
    <dgm:pt modelId="{5A74E39C-2AAF-C74B-8E34-FCC374D6F414}" type="pres">
      <dgm:prSet presAssocID="{B63FEB1A-3981-BF4A-A7E3-DA3749E77F0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5B5748-7BD0-3A48-A0DC-ECDBBDB6D349}" type="pres">
      <dgm:prSet presAssocID="{31025C0D-C54C-0541-96ED-B2EB31ADCBDE}" presName="parTxOnlySpace" presStyleCnt="0"/>
      <dgm:spPr/>
    </dgm:pt>
    <dgm:pt modelId="{84FF6C14-ED1C-E549-842B-C7CAF399B1CE}" type="pres">
      <dgm:prSet presAssocID="{C4D8F418-107B-774B-90CB-4536A911A89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5650D9-918B-E64A-9568-08346585FFAE}" type="pres">
      <dgm:prSet presAssocID="{82CDF517-F9C1-F449-AB92-55B108A74A5B}" presName="parTxOnlySpace" presStyleCnt="0"/>
      <dgm:spPr/>
    </dgm:pt>
    <dgm:pt modelId="{F6A1E415-266D-5643-9980-6D2E206060F0}" type="pres">
      <dgm:prSet presAssocID="{02D45349-735F-7D4B-BAF2-745473A648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B377725-8DAB-8E42-A672-5612888F0746}" type="presOf" srcId="{7533472F-DA69-744F-8365-581E8162B345}" destId="{C000C5A9-1EFD-714E-8B30-7ACACF8E4B31}" srcOrd="0" destOrd="0" presId="urn:microsoft.com/office/officeart/2005/8/layout/chevron1"/>
    <dgm:cxn modelId="{C698ABE6-AC71-F946-A4EF-DA141301A572}" type="presOf" srcId="{02D45349-735F-7D4B-BAF2-745473A648DA}" destId="{F6A1E415-266D-5643-9980-6D2E206060F0}" srcOrd="0" destOrd="0" presId="urn:microsoft.com/office/officeart/2005/8/layout/chevron1"/>
    <dgm:cxn modelId="{38C43805-4185-724E-B1E3-684D2F90A4E6}" srcId="{7533472F-DA69-744F-8365-581E8162B345}" destId="{C4D8F418-107B-774B-90CB-4536A911A895}" srcOrd="1" destOrd="0" parTransId="{0238D88A-6367-F84E-B139-BF59FF16C2EF}" sibTransId="{82CDF517-F9C1-F449-AB92-55B108A74A5B}"/>
    <dgm:cxn modelId="{4FAEA253-8F0C-FF47-8120-0FD9F4A16EAC}" srcId="{7533472F-DA69-744F-8365-581E8162B345}" destId="{B63FEB1A-3981-BF4A-A7E3-DA3749E77F09}" srcOrd="0" destOrd="0" parTransId="{5080721B-E16F-1E46-9822-39932EA87FB7}" sibTransId="{31025C0D-C54C-0541-96ED-B2EB31ADCBDE}"/>
    <dgm:cxn modelId="{FCF1C4C4-281E-2B40-8C0E-1124535193AA}" srcId="{7533472F-DA69-744F-8365-581E8162B345}" destId="{02D45349-735F-7D4B-BAF2-745473A648DA}" srcOrd="2" destOrd="0" parTransId="{95ED9A9D-3F71-5F4E-A5CE-DB1B90F27309}" sibTransId="{5F16F1C6-E8F3-E74D-A7C5-7C809B188DE6}"/>
    <dgm:cxn modelId="{F2B2C6B8-270A-9E46-A86F-6F80401CC184}" type="presOf" srcId="{C4D8F418-107B-774B-90CB-4536A911A895}" destId="{84FF6C14-ED1C-E549-842B-C7CAF399B1CE}" srcOrd="0" destOrd="0" presId="urn:microsoft.com/office/officeart/2005/8/layout/chevron1"/>
    <dgm:cxn modelId="{53FDF89B-7946-7343-9F9A-478DAEDDC193}" type="presOf" srcId="{B63FEB1A-3981-BF4A-A7E3-DA3749E77F09}" destId="{5A74E39C-2AAF-C74B-8E34-FCC374D6F414}" srcOrd="0" destOrd="0" presId="urn:microsoft.com/office/officeart/2005/8/layout/chevron1"/>
    <dgm:cxn modelId="{79CC389B-37C6-C54E-A9F9-05071F3FB4F3}" type="presParOf" srcId="{C000C5A9-1EFD-714E-8B30-7ACACF8E4B31}" destId="{5A74E39C-2AAF-C74B-8E34-FCC374D6F414}" srcOrd="0" destOrd="0" presId="urn:microsoft.com/office/officeart/2005/8/layout/chevron1"/>
    <dgm:cxn modelId="{E63B66BA-F387-CA4F-9CFE-C5CFAFDEFD6C}" type="presParOf" srcId="{C000C5A9-1EFD-714E-8B30-7ACACF8E4B31}" destId="{D95B5748-7BD0-3A48-A0DC-ECDBBDB6D349}" srcOrd="1" destOrd="0" presId="urn:microsoft.com/office/officeart/2005/8/layout/chevron1"/>
    <dgm:cxn modelId="{0E82A391-2F01-BF4A-8D8D-60AC22312C87}" type="presParOf" srcId="{C000C5A9-1EFD-714E-8B30-7ACACF8E4B31}" destId="{84FF6C14-ED1C-E549-842B-C7CAF399B1CE}" srcOrd="2" destOrd="0" presId="urn:microsoft.com/office/officeart/2005/8/layout/chevron1"/>
    <dgm:cxn modelId="{4DE2BCE5-DA21-9B4D-BE5B-B1E93F6FF6D2}" type="presParOf" srcId="{C000C5A9-1EFD-714E-8B30-7ACACF8E4B31}" destId="{295650D9-918B-E64A-9568-08346585FFAE}" srcOrd="3" destOrd="0" presId="urn:microsoft.com/office/officeart/2005/8/layout/chevron1"/>
    <dgm:cxn modelId="{C127ACD0-2F82-0A47-B94E-DC626E41C85E}" type="presParOf" srcId="{C000C5A9-1EFD-714E-8B30-7ACACF8E4B31}" destId="{F6A1E415-266D-5643-9980-6D2E206060F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33472F-DA69-744F-8365-581E8162B345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63FEB1A-3981-BF4A-A7E3-DA3749E77F09}">
      <dgm:prSet phldrT="[Texte]" custT="1"/>
      <dgm:spPr/>
      <dgm:t>
        <a:bodyPr/>
        <a:lstStyle/>
        <a:p>
          <a:r>
            <a:rPr lang="fr-FR" sz="1600"/>
            <a:t>Concevoir</a:t>
          </a:r>
        </a:p>
      </dgm:t>
    </dgm:pt>
    <dgm:pt modelId="{5080721B-E16F-1E46-9822-39932EA87FB7}" type="parTrans" cxnId="{4FAEA253-8F0C-FF47-8120-0FD9F4A16EAC}">
      <dgm:prSet/>
      <dgm:spPr/>
      <dgm:t>
        <a:bodyPr/>
        <a:lstStyle/>
        <a:p>
          <a:endParaRPr lang="fr-FR" sz="1400"/>
        </a:p>
      </dgm:t>
    </dgm:pt>
    <dgm:pt modelId="{31025C0D-C54C-0541-96ED-B2EB31ADCBDE}" type="sibTrans" cxnId="{4FAEA253-8F0C-FF47-8120-0FD9F4A16EAC}">
      <dgm:prSet/>
      <dgm:spPr/>
      <dgm:t>
        <a:bodyPr/>
        <a:lstStyle/>
        <a:p>
          <a:endParaRPr lang="fr-FR" sz="1400"/>
        </a:p>
      </dgm:t>
    </dgm:pt>
    <dgm:pt modelId="{C4D8F418-107B-774B-90CB-4536A911A895}">
      <dgm:prSet phldrT="[Texte]" custT="1"/>
      <dgm:spPr/>
      <dgm:t>
        <a:bodyPr/>
        <a:lstStyle/>
        <a:p>
          <a:r>
            <a:rPr lang="fr-FR" sz="1600"/>
            <a:t>Créer</a:t>
          </a:r>
        </a:p>
      </dgm:t>
    </dgm:pt>
    <dgm:pt modelId="{0238D88A-6367-F84E-B139-BF59FF16C2EF}" type="parTrans" cxnId="{38C43805-4185-724E-B1E3-684D2F90A4E6}">
      <dgm:prSet/>
      <dgm:spPr/>
      <dgm:t>
        <a:bodyPr/>
        <a:lstStyle/>
        <a:p>
          <a:endParaRPr lang="fr-FR" sz="1400"/>
        </a:p>
      </dgm:t>
    </dgm:pt>
    <dgm:pt modelId="{82CDF517-F9C1-F449-AB92-55B108A74A5B}" type="sibTrans" cxnId="{38C43805-4185-724E-B1E3-684D2F90A4E6}">
      <dgm:prSet/>
      <dgm:spPr/>
      <dgm:t>
        <a:bodyPr/>
        <a:lstStyle/>
        <a:p>
          <a:endParaRPr lang="fr-FR" sz="1400"/>
        </a:p>
      </dgm:t>
    </dgm:pt>
    <dgm:pt modelId="{02D45349-735F-7D4B-BAF2-745473A648DA}">
      <dgm:prSet phldrT="[Texte]" custT="1"/>
      <dgm:spPr/>
      <dgm:t>
        <a:bodyPr/>
        <a:lstStyle/>
        <a:p>
          <a:r>
            <a:rPr lang="fr-FR" sz="1600"/>
            <a:t>Conserver</a:t>
          </a:r>
        </a:p>
      </dgm:t>
    </dgm:pt>
    <dgm:pt modelId="{95ED9A9D-3F71-5F4E-A5CE-DB1B90F27309}" type="parTrans" cxnId="{FCF1C4C4-281E-2B40-8C0E-1124535193AA}">
      <dgm:prSet/>
      <dgm:spPr/>
      <dgm:t>
        <a:bodyPr/>
        <a:lstStyle/>
        <a:p>
          <a:endParaRPr lang="fr-FR" sz="1400"/>
        </a:p>
      </dgm:t>
    </dgm:pt>
    <dgm:pt modelId="{5F16F1C6-E8F3-E74D-A7C5-7C809B188DE6}" type="sibTrans" cxnId="{FCF1C4C4-281E-2B40-8C0E-1124535193AA}">
      <dgm:prSet/>
      <dgm:spPr/>
      <dgm:t>
        <a:bodyPr/>
        <a:lstStyle/>
        <a:p>
          <a:endParaRPr lang="fr-FR" sz="1400"/>
        </a:p>
      </dgm:t>
    </dgm:pt>
    <dgm:pt modelId="{C000C5A9-1EFD-714E-8B30-7ACACF8E4B31}" type="pres">
      <dgm:prSet presAssocID="{7533472F-DA69-744F-8365-581E8162B345}" presName="Name0" presStyleCnt="0">
        <dgm:presLayoutVars>
          <dgm:dir/>
          <dgm:animLvl val="lvl"/>
          <dgm:resizeHandles val="exact"/>
        </dgm:presLayoutVars>
      </dgm:prSet>
      <dgm:spPr/>
    </dgm:pt>
    <dgm:pt modelId="{5A74E39C-2AAF-C74B-8E34-FCC374D6F414}" type="pres">
      <dgm:prSet presAssocID="{B63FEB1A-3981-BF4A-A7E3-DA3749E77F0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5B5748-7BD0-3A48-A0DC-ECDBBDB6D349}" type="pres">
      <dgm:prSet presAssocID="{31025C0D-C54C-0541-96ED-B2EB31ADCBDE}" presName="parTxOnlySpace" presStyleCnt="0"/>
      <dgm:spPr/>
    </dgm:pt>
    <dgm:pt modelId="{84FF6C14-ED1C-E549-842B-C7CAF399B1CE}" type="pres">
      <dgm:prSet presAssocID="{C4D8F418-107B-774B-90CB-4536A911A89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5650D9-918B-E64A-9568-08346585FFAE}" type="pres">
      <dgm:prSet presAssocID="{82CDF517-F9C1-F449-AB92-55B108A74A5B}" presName="parTxOnlySpace" presStyleCnt="0"/>
      <dgm:spPr/>
    </dgm:pt>
    <dgm:pt modelId="{F6A1E415-266D-5643-9980-6D2E206060F0}" type="pres">
      <dgm:prSet presAssocID="{02D45349-735F-7D4B-BAF2-745473A648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C43805-4185-724E-B1E3-684D2F90A4E6}" srcId="{7533472F-DA69-744F-8365-581E8162B345}" destId="{C4D8F418-107B-774B-90CB-4536A911A895}" srcOrd="1" destOrd="0" parTransId="{0238D88A-6367-F84E-B139-BF59FF16C2EF}" sibTransId="{82CDF517-F9C1-F449-AB92-55B108A74A5B}"/>
    <dgm:cxn modelId="{4B1A7F91-AE4F-A84E-823C-C13ABD63AA19}" type="presOf" srcId="{B63FEB1A-3981-BF4A-A7E3-DA3749E77F09}" destId="{5A74E39C-2AAF-C74B-8E34-FCC374D6F414}" srcOrd="0" destOrd="0" presId="urn:microsoft.com/office/officeart/2005/8/layout/chevron1"/>
    <dgm:cxn modelId="{4FAEA253-8F0C-FF47-8120-0FD9F4A16EAC}" srcId="{7533472F-DA69-744F-8365-581E8162B345}" destId="{B63FEB1A-3981-BF4A-A7E3-DA3749E77F09}" srcOrd="0" destOrd="0" parTransId="{5080721B-E16F-1E46-9822-39932EA87FB7}" sibTransId="{31025C0D-C54C-0541-96ED-B2EB31ADCBDE}"/>
    <dgm:cxn modelId="{219FB75E-4517-3E4C-8CFF-D00E0C2DE13C}" type="presOf" srcId="{02D45349-735F-7D4B-BAF2-745473A648DA}" destId="{F6A1E415-266D-5643-9980-6D2E206060F0}" srcOrd="0" destOrd="0" presId="urn:microsoft.com/office/officeart/2005/8/layout/chevron1"/>
    <dgm:cxn modelId="{FCF1C4C4-281E-2B40-8C0E-1124535193AA}" srcId="{7533472F-DA69-744F-8365-581E8162B345}" destId="{02D45349-735F-7D4B-BAF2-745473A648DA}" srcOrd="2" destOrd="0" parTransId="{95ED9A9D-3F71-5F4E-A5CE-DB1B90F27309}" sibTransId="{5F16F1C6-E8F3-E74D-A7C5-7C809B188DE6}"/>
    <dgm:cxn modelId="{8A317406-93E8-6541-B264-9CF98BC3F5E6}" type="presOf" srcId="{7533472F-DA69-744F-8365-581E8162B345}" destId="{C000C5A9-1EFD-714E-8B30-7ACACF8E4B31}" srcOrd="0" destOrd="0" presId="urn:microsoft.com/office/officeart/2005/8/layout/chevron1"/>
    <dgm:cxn modelId="{6BFD4198-9ACE-F349-9029-019F112441D4}" type="presOf" srcId="{C4D8F418-107B-774B-90CB-4536A911A895}" destId="{84FF6C14-ED1C-E549-842B-C7CAF399B1CE}" srcOrd="0" destOrd="0" presId="urn:microsoft.com/office/officeart/2005/8/layout/chevron1"/>
    <dgm:cxn modelId="{5C5CBAAB-C5E4-E84E-BB03-1F2E51DF086C}" type="presParOf" srcId="{C000C5A9-1EFD-714E-8B30-7ACACF8E4B31}" destId="{5A74E39C-2AAF-C74B-8E34-FCC374D6F414}" srcOrd="0" destOrd="0" presId="urn:microsoft.com/office/officeart/2005/8/layout/chevron1"/>
    <dgm:cxn modelId="{932EFE30-3251-804D-BAD7-F810A8AE1CD3}" type="presParOf" srcId="{C000C5A9-1EFD-714E-8B30-7ACACF8E4B31}" destId="{D95B5748-7BD0-3A48-A0DC-ECDBBDB6D349}" srcOrd="1" destOrd="0" presId="urn:microsoft.com/office/officeart/2005/8/layout/chevron1"/>
    <dgm:cxn modelId="{8B8B6F9E-449F-CC49-B820-9E928CDA3144}" type="presParOf" srcId="{C000C5A9-1EFD-714E-8B30-7ACACF8E4B31}" destId="{84FF6C14-ED1C-E549-842B-C7CAF399B1CE}" srcOrd="2" destOrd="0" presId="urn:microsoft.com/office/officeart/2005/8/layout/chevron1"/>
    <dgm:cxn modelId="{1A54C0FD-A2E2-DB40-8F8B-232D97C3BD41}" type="presParOf" srcId="{C000C5A9-1EFD-714E-8B30-7ACACF8E4B31}" destId="{295650D9-918B-E64A-9568-08346585FFAE}" srcOrd="3" destOrd="0" presId="urn:microsoft.com/office/officeart/2005/8/layout/chevron1"/>
    <dgm:cxn modelId="{D12520F8-4FBD-8A4E-A3B5-095284660D04}" type="presParOf" srcId="{C000C5A9-1EFD-714E-8B30-7ACACF8E4B31}" destId="{F6A1E415-266D-5643-9980-6D2E206060F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33472F-DA69-744F-8365-581E8162B345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B63FEB1A-3981-BF4A-A7E3-DA3749E77F09}">
      <dgm:prSet phldrT="[Texte]" custT="1"/>
      <dgm:spPr/>
      <dgm:t>
        <a:bodyPr/>
        <a:lstStyle/>
        <a:p>
          <a:r>
            <a:rPr lang="fr-FR" sz="1600"/>
            <a:t>Concevoir</a:t>
          </a:r>
        </a:p>
      </dgm:t>
    </dgm:pt>
    <dgm:pt modelId="{5080721B-E16F-1E46-9822-39932EA87FB7}" type="parTrans" cxnId="{4FAEA253-8F0C-FF47-8120-0FD9F4A16EAC}">
      <dgm:prSet/>
      <dgm:spPr/>
      <dgm:t>
        <a:bodyPr/>
        <a:lstStyle/>
        <a:p>
          <a:endParaRPr lang="fr-FR" sz="1400"/>
        </a:p>
      </dgm:t>
    </dgm:pt>
    <dgm:pt modelId="{31025C0D-C54C-0541-96ED-B2EB31ADCBDE}" type="sibTrans" cxnId="{4FAEA253-8F0C-FF47-8120-0FD9F4A16EAC}">
      <dgm:prSet/>
      <dgm:spPr/>
      <dgm:t>
        <a:bodyPr/>
        <a:lstStyle/>
        <a:p>
          <a:endParaRPr lang="fr-FR" sz="1400"/>
        </a:p>
      </dgm:t>
    </dgm:pt>
    <dgm:pt modelId="{C4D8F418-107B-774B-90CB-4536A911A895}">
      <dgm:prSet phldrT="[Texte]" custT="1"/>
      <dgm:spPr/>
      <dgm:t>
        <a:bodyPr/>
        <a:lstStyle/>
        <a:p>
          <a:r>
            <a:rPr lang="fr-FR" sz="1600"/>
            <a:t>Créer</a:t>
          </a:r>
        </a:p>
      </dgm:t>
    </dgm:pt>
    <dgm:pt modelId="{0238D88A-6367-F84E-B139-BF59FF16C2EF}" type="parTrans" cxnId="{38C43805-4185-724E-B1E3-684D2F90A4E6}">
      <dgm:prSet/>
      <dgm:spPr/>
      <dgm:t>
        <a:bodyPr/>
        <a:lstStyle/>
        <a:p>
          <a:endParaRPr lang="fr-FR" sz="1400"/>
        </a:p>
      </dgm:t>
    </dgm:pt>
    <dgm:pt modelId="{82CDF517-F9C1-F449-AB92-55B108A74A5B}" type="sibTrans" cxnId="{38C43805-4185-724E-B1E3-684D2F90A4E6}">
      <dgm:prSet/>
      <dgm:spPr/>
      <dgm:t>
        <a:bodyPr/>
        <a:lstStyle/>
        <a:p>
          <a:endParaRPr lang="fr-FR" sz="1400"/>
        </a:p>
      </dgm:t>
    </dgm:pt>
    <dgm:pt modelId="{02D45349-735F-7D4B-BAF2-745473A648DA}">
      <dgm:prSet phldrT="[Texte]" custT="1"/>
      <dgm:spPr/>
      <dgm:t>
        <a:bodyPr/>
        <a:lstStyle/>
        <a:p>
          <a:r>
            <a:rPr lang="fr-FR" sz="1600"/>
            <a:t>Conserver</a:t>
          </a:r>
        </a:p>
      </dgm:t>
    </dgm:pt>
    <dgm:pt modelId="{95ED9A9D-3F71-5F4E-A5CE-DB1B90F27309}" type="parTrans" cxnId="{FCF1C4C4-281E-2B40-8C0E-1124535193AA}">
      <dgm:prSet/>
      <dgm:spPr/>
      <dgm:t>
        <a:bodyPr/>
        <a:lstStyle/>
        <a:p>
          <a:endParaRPr lang="fr-FR" sz="1400"/>
        </a:p>
      </dgm:t>
    </dgm:pt>
    <dgm:pt modelId="{5F16F1C6-E8F3-E74D-A7C5-7C809B188DE6}" type="sibTrans" cxnId="{FCF1C4C4-281E-2B40-8C0E-1124535193AA}">
      <dgm:prSet/>
      <dgm:spPr/>
      <dgm:t>
        <a:bodyPr/>
        <a:lstStyle/>
        <a:p>
          <a:endParaRPr lang="fr-FR" sz="1400"/>
        </a:p>
      </dgm:t>
    </dgm:pt>
    <dgm:pt modelId="{C000C5A9-1EFD-714E-8B30-7ACACF8E4B31}" type="pres">
      <dgm:prSet presAssocID="{7533472F-DA69-744F-8365-581E8162B345}" presName="Name0" presStyleCnt="0">
        <dgm:presLayoutVars>
          <dgm:dir/>
          <dgm:animLvl val="lvl"/>
          <dgm:resizeHandles val="exact"/>
        </dgm:presLayoutVars>
      </dgm:prSet>
      <dgm:spPr/>
    </dgm:pt>
    <dgm:pt modelId="{5A74E39C-2AAF-C74B-8E34-FCC374D6F414}" type="pres">
      <dgm:prSet presAssocID="{B63FEB1A-3981-BF4A-A7E3-DA3749E77F09}" presName="parTxOnly" presStyleLbl="node1" presStyleIdx="0" presStyleCnt="3" custLinFactX="-135024" custLinFactY="218008" custLinFactNeighborX="-200000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5B5748-7BD0-3A48-A0DC-ECDBBDB6D349}" type="pres">
      <dgm:prSet presAssocID="{31025C0D-C54C-0541-96ED-B2EB31ADCBDE}" presName="parTxOnlySpace" presStyleCnt="0"/>
      <dgm:spPr/>
    </dgm:pt>
    <dgm:pt modelId="{84FF6C14-ED1C-E549-842B-C7CAF399B1CE}" type="pres">
      <dgm:prSet presAssocID="{C4D8F418-107B-774B-90CB-4536A911A89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5650D9-918B-E64A-9568-08346585FFAE}" type="pres">
      <dgm:prSet presAssocID="{82CDF517-F9C1-F449-AB92-55B108A74A5B}" presName="parTxOnlySpace" presStyleCnt="0"/>
      <dgm:spPr/>
    </dgm:pt>
    <dgm:pt modelId="{F6A1E415-266D-5643-9980-6D2E206060F0}" type="pres">
      <dgm:prSet presAssocID="{02D45349-735F-7D4B-BAF2-745473A648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C43805-4185-724E-B1E3-684D2F90A4E6}" srcId="{7533472F-DA69-744F-8365-581E8162B345}" destId="{C4D8F418-107B-774B-90CB-4536A911A895}" srcOrd="1" destOrd="0" parTransId="{0238D88A-6367-F84E-B139-BF59FF16C2EF}" sibTransId="{82CDF517-F9C1-F449-AB92-55B108A74A5B}"/>
    <dgm:cxn modelId="{5BD8AE06-0544-0048-B1EF-613B5A1462A1}" type="presOf" srcId="{02D45349-735F-7D4B-BAF2-745473A648DA}" destId="{F6A1E415-266D-5643-9980-6D2E206060F0}" srcOrd="0" destOrd="0" presId="urn:microsoft.com/office/officeart/2005/8/layout/chevron1"/>
    <dgm:cxn modelId="{A8409910-7724-774D-8E26-7DE5255586FF}" type="presOf" srcId="{C4D8F418-107B-774B-90CB-4536A911A895}" destId="{84FF6C14-ED1C-E549-842B-C7CAF399B1CE}" srcOrd="0" destOrd="0" presId="urn:microsoft.com/office/officeart/2005/8/layout/chevron1"/>
    <dgm:cxn modelId="{B3B21ACB-6D7A-4946-8FB2-3F1FA09738BE}" type="presOf" srcId="{7533472F-DA69-744F-8365-581E8162B345}" destId="{C000C5A9-1EFD-714E-8B30-7ACACF8E4B31}" srcOrd="0" destOrd="0" presId="urn:microsoft.com/office/officeart/2005/8/layout/chevron1"/>
    <dgm:cxn modelId="{4FAEA253-8F0C-FF47-8120-0FD9F4A16EAC}" srcId="{7533472F-DA69-744F-8365-581E8162B345}" destId="{B63FEB1A-3981-BF4A-A7E3-DA3749E77F09}" srcOrd="0" destOrd="0" parTransId="{5080721B-E16F-1E46-9822-39932EA87FB7}" sibTransId="{31025C0D-C54C-0541-96ED-B2EB31ADCBDE}"/>
    <dgm:cxn modelId="{FCF1C4C4-281E-2B40-8C0E-1124535193AA}" srcId="{7533472F-DA69-744F-8365-581E8162B345}" destId="{02D45349-735F-7D4B-BAF2-745473A648DA}" srcOrd="2" destOrd="0" parTransId="{95ED9A9D-3F71-5F4E-A5CE-DB1B90F27309}" sibTransId="{5F16F1C6-E8F3-E74D-A7C5-7C809B188DE6}"/>
    <dgm:cxn modelId="{817A0B2D-FE62-1D45-A0C8-0FDD763BFD61}" type="presOf" srcId="{B63FEB1A-3981-BF4A-A7E3-DA3749E77F09}" destId="{5A74E39C-2AAF-C74B-8E34-FCC374D6F414}" srcOrd="0" destOrd="0" presId="urn:microsoft.com/office/officeart/2005/8/layout/chevron1"/>
    <dgm:cxn modelId="{4F2C03A7-BE11-8243-8118-FB1EA971FDB3}" type="presParOf" srcId="{C000C5A9-1EFD-714E-8B30-7ACACF8E4B31}" destId="{5A74E39C-2AAF-C74B-8E34-FCC374D6F414}" srcOrd="0" destOrd="0" presId="urn:microsoft.com/office/officeart/2005/8/layout/chevron1"/>
    <dgm:cxn modelId="{970F64F3-B2C8-B74B-AD81-0961537D9911}" type="presParOf" srcId="{C000C5A9-1EFD-714E-8B30-7ACACF8E4B31}" destId="{D95B5748-7BD0-3A48-A0DC-ECDBBDB6D349}" srcOrd="1" destOrd="0" presId="urn:microsoft.com/office/officeart/2005/8/layout/chevron1"/>
    <dgm:cxn modelId="{765C5A6B-8909-F64A-89AF-11E1BFB5348B}" type="presParOf" srcId="{C000C5A9-1EFD-714E-8B30-7ACACF8E4B31}" destId="{84FF6C14-ED1C-E549-842B-C7CAF399B1CE}" srcOrd="2" destOrd="0" presId="urn:microsoft.com/office/officeart/2005/8/layout/chevron1"/>
    <dgm:cxn modelId="{69021FED-57BC-1249-BF19-D969E840C4CA}" type="presParOf" srcId="{C000C5A9-1EFD-714E-8B30-7ACACF8E4B31}" destId="{295650D9-918B-E64A-9568-08346585FFAE}" srcOrd="3" destOrd="0" presId="urn:microsoft.com/office/officeart/2005/8/layout/chevron1"/>
    <dgm:cxn modelId="{0EC156CA-FD3A-034F-A44E-9FE717D45895}" type="presParOf" srcId="{C000C5A9-1EFD-714E-8B30-7ACACF8E4B31}" destId="{F6A1E415-266D-5643-9980-6D2E206060F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491B-5A52-CC49-92B0-9AC169833B1E}">
      <dsp:nvSpPr>
        <dsp:cNvPr id="0" name=""/>
        <dsp:cNvSpPr/>
      </dsp:nvSpPr>
      <dsp:spPr>
        <a:xfrm>
          <a:off x="1285156" y="483262"/>
          <a:ext cx="1225973" cy="12259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Public</a:t>
          </a:r>
          <a:endParaRPr lang="fr-FR" sz="1500" kern="1200" dirty="0"/>
        </a:p>
      </dsp:txBody>
      <dsp:txXfrm>
        <a:off x="1448619" y="697807"/>
        <a:ext cx="899046" cy="551687"/>
      </dsp:txXfrm>
    </dsp:sp>
    <dsp:sp modelId="{A2C4A2B8-46C1-E643-A00C-75054006EFB9}">
      <dsp:nvSpPr>
        <dsp:cNvPr id="0" name=""/>
        <dsp:cNvSpPr/>
      </dsp:nvSpPr>
      <dsp:spPr>
        <a:xfrm>
          <a:off x="1993376" y="1767389"/>
          <a:ext cx="1382830" cy="138283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Outil de médiation</a:t>
          </a:r>
          <a:endParaRPr lang="fr-FR" sz="1500" kern="1200" dirty="0"/>
        </a:p>
      </dsp:txBody>
      <dsp:txXfrm>
        <a:off x="2416292" y="2124620"/>
        <a:ext cx="829698" cy="760556"/>
      </dsp:txXfrm>
    </dsp:sp>
    <dsp:sp modelId="{04BE8B49-C7EB-0C40-8DBB-515B469A1D4D}">
      <dsp:nvSpPr>
        <dsp:cNvPr id="0" name=""/>
        <dsp:cNvSpPr/>
      </dsp:nvSpPr>
      <dsp:spPr>
        <a:xfrm>
          <a:off x="428919" y="1776229"/>
          <a:ext cx="1365150" cy="136515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Objet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Archives</a:t>
          </a:r>
          <a:endParaRPr lang="fr-FR" sz="1500" kern="1200" dirty="0"/>
        </a:p>
      </dsp:txBody>
      <dsp:txXfrm>
        <a:off x="557471" y="2128893"/>
        <a:ext cx="819090" cy="750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B7EBF-DE79-6448-A1EA-AC2038439EDA}">
      <dsp:nvSpPr>
        <dsp:cNvPr id="0" name=""/>
        <dsp:cNvSpPr/>
      </dsp:nvSpPr>
      <dsp:spPr>
        <a:xfrm>
          <a:off x="423221" y="0"/>
          <a:ext cx="2418408" cy="241840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7F055-853A-BB4D-9CDE-6D16DDEDFADD}">
      <dsp:nvSpPr>
        <dsp:cNvPr id="0" name=""/>
        <dsp:cNvSpPr/>
      </dsp:nvSpPr>
      <dsp:spPr>
        <a:xfrm>
          <a:off x="1632425" y="243139"/>
          <a:ext cx="1571965" cy="572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Humain</a:t>
          </a:r>
          <a:endParaRPr lang="fr-FR" sz="1400" kern="1200" dirty="0"/>
        </a:p>
      </dsp:txBody>
      <dsp:txXfrm>
        <a:off x="1660371" y="271085"/>
        <a:ext cx="1516073" cy="516590"/>
      </dsp:txXfrm>
    </dsp:sp>
    <dsp:sp modelId="{8EDDA8F5-6218-854E-9F30-BD1F738AEE41}">
      <dsp:nvSpPr>
        <dsp:cNvPr id="0" name=""/>
        <dsp:cNvSpPr/>
      </dsp:nvSpPr>
      <dsp:spPr>
        <a:xfrm>
          <a:off x="1632425" y="887182"/>
          <a:ext cx="1571965" cy="572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Usages, outils, applications</a:t>
          </a:r>
          <a:endParaRPr lang="fr-FR" sz="1400" kern="1200" dirty="0"/>
        </a:p>
      </dsp:txBody>
      <dsp:txXfrm>
        <a:off x="1660371" y="915128"/>
        <a:ext cx="1516073" cy="516590"/>
      </dsp:txXfrm>
    </dsp:sp>
    <dsp:sp modelId="{92B8F774-87DD-BA4E-8971-FD02C6A14CC9}">
      <dsp:nvSpPr>
        <dsp:cNvPr id="0" name=""/>
        <dsp:cNvSpPr/>
      </dsp:nvSpPr>
      <dsp:spPr>
        <a:xfrm>
          <a:off x="1632425" y="1531226"/>
          <a:ext cx="1571965" cy="572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Technologies</a:t>
          </a:r>
          <a:endParaRPr lang="fr-FR" sz="1400" kern="1200" dirty="0"/>
        </a:p>
      </dsp:txBody>
      <dsp:txXfrm>
        <a:off x="1660371" y="1559172"/>
        <a:ext cx="1516073" cy="516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491B-5A52-CC49-92B0-9AC169833B1E}">
      <dsp:nvSpPr>
        <dsp:cNvPr id="0" name=""/>
        <dsp:cNvSpPr/>
      </dsp:nvSpPr>
      <dsp:spPr>
        <a:xfrm>
          <a:off x="1285156" y="483262"/>
          <a:ext cx="1225973" cy="12259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Musée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Institution</a:t>
          </a:r>
          <a:endParaRPr lang="fr-FR" sz="1300" kern="1200" dirty="0"/>
        </a:p>
      </dsp:txBody>
      <dsp:txXfrm>
        <a:off x="1448619" y="697807"/>
        <a:ext cx="899046" cy="551687"/>
      </dsp:txXfrm>
    </dsp:sp>
    <dsp:sp modelId="{A2C4A2B8-46C1-E643-A00C-75054006EFB9}">
      <dsp:nvSpPr>
        <dsp:cNvPr id="0" name=""/>
        <dsp:cNvSpPr/>
      </dsp:nvSpPr>
      <dsp:spPr>
        <a:xfrm>
          <a:off x="1993376" y="1767389"/>
          <a:ext cx="1382830" cy="138283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Chercheur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Pédagogie</a:t>
          </a:r>
          <a:endParaRPr lang="fr-FR" sz="1300" kern="1200" dirty="0"/>
        </a:p>
      </dsp:txBody>
      <dsp:txXfrm>
        <a:off x="2416292" y="2124620"/>
        <a:ext cx="829698" cy="760556"/>
      </dsp:txXfrm>
    </dsp:sp>
    <dsp:sp modelId="{04BE8B49-C7EB-0C40-8DBB-515B469A1D4D}">
      <dsp:nvSpPr>
        <dsp:cNvPr id="0" name=""/>
        <dsp:cNvSpPr/>
      </dsp:nvSpPr>
      <dsp:spPr>
        <a:xfrm>
          <a:off x="428919" y="1776229"/>
          <a:ext cx="1365150" cy="136515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Entreprise</a:t>
          </a:r>
          <a:endParaRPr lang="fr-FR" sz="1300" kern="1200" dirty="0"/>
        </a:p>
      </dsp:txBody>
      <dsp:txXfrm>
        <a:off x="557471" y="2128893"/>
        <a:ext cx="819090" cy="750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4E39C-2AAF-C74B-8E34-FCC374D6F414}">
      <dsp:nvSpPr>
        <dsp:cNvPr id="0" name=""/>
        <dsp:cNvSpPr/>
      </dsp:nvSpPr>
      <dsp:spPr>
        <a:xfrm>
          <a:off x="1607" y="0"/>
          <a:ext cx="1958280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Concevoir</a:t>
          </a:r>
        </a:p>
      </dsp:txBody>
      <dsp:txXfrm>
        <a:off x="376892" y="0"/>
        <a:ext cx="1207711" cy="750569"/>
      </dsp:txXfrm>
    </dsp:sp>
    <dsp:sp modelId="{84FF6C14-ED1C-E549-842B-C7CAF399B1CE}">
      <dsp:nvSpPr>
        <dsp:cNvPr id="0" name=""/>
        <dsp:cNvSpPr/>
      </dsp:nvSpPr>
      <dsp:spPr>
        <a:xfrm>
          <a:off x="1764059" y="0"/>
          <a:ext cx="1958280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Créer</a:t>
          </a:r>
        </a:p>
      </dsp:txBody>
      <dsp:txXfrm>
        <a:off x="2139344" y="0"/>
        <a:ext cx="1207711" cy="750569"/>
      </dsp:txXfrm>
    </dsp:sp>
    <dsp:sp modelId="{F6A1E415-266D-5643-9980-6D2E206060F0}">
      <dsp:nvSpPr>
        <dsp:cNvPr id="0" name=""/>
        <dsp:cNvSpPr/>
      </dsp:nvSpPr>
      <dsp:spPr>
        <a:xfrm>
          <a:off x="3526512" y="0"/>
          <a:ext cx="1958280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Conserver</a:t>
          </a:r>
        </a:p>
      </dsp:txBody>
      <dsp:txXfrm>
        <a:off x="3901797" y="0"/>
        <a:ext cx="1207711" cy="750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4E39C-2AAF-C74B-8E34-FCC374D6F414}">
      <dsp:nvSpPr>
        <dsp:cNvPr id="0" name=""/>
        <dsp:cNvSpPr/>
      </dsp:nvSpPr>
      <dsp:spPr>
        <a:xfrm>
          <a:off x="1607" y="0"/>
          <a:ext cx="1958280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Concevoir</a:t>
          </a:r>
        </a:p>
      </dsp:txBody>
      <dsp:txXfrm>
        <a:off x="376892" y="0"/>
        <a:ext cx="1207711" cy="750569"/>
      </dsp:txXfrm>
    </dsp:sp>
    <dsp:sp modelId="{84FF6C14-ED1C-E549-842B-C7CAF399B1CE}">
      <dsp:nvSpPr>
        <dsp:cNvPr id="0" name=""/>
        <dsp:cNvSpPr/>
      </dsp:nvSpPr>
      <dsp:spPr>
        <a:xfrm>
          <a:off x="1764059" y="0"/>
          <a:ext cx="1958280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Créer</a:t>
          </a:r>
        </a:p>
      </dsp:txBody>
      <dsp:txXfrm>
        <a:off x="2139344" y="0"/>
        <a:ext cx="1207711" cy="750569"/>
      </dsp:txXfrm>
    </dsp:sp>
    <dsp:sp modelId="{F6A1E415-266D-5643-9980-6D2E206060F0}">
      <dsp:nvSpPr>
        <dsp:cNvPr id="0" name=""/>
        <dsp:cNvSpPr/>
      </dsp:nvSpPr>
      <dsp:spPr>
        <a:xfrm>
          <a:off x="3526512" y="0"/>
          <a:ext cx="1958280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Conserver</a:t>
          </a:r>
        </a:p>
      </dsp:txBody>
      <dsp:txXfrm>
        <a:off x="3901797" y="0"/>
        <a:ext cx="1207711" cy="750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4E39C-2AAF-C74B-8E34-FCC374D6F414}">
      <dsp:nvSpPr>
        <dsp:cNvPr id="0" name=""/>
        <dsp:cNvSpPr/>
      </dsp:nvSpPr>
      <dsp:spPr>
        <a:xfrm>
          <a:off x="1607" y="0"/>
          <a:ext cx="1958280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Concevoir</a:t>
          </a:r>
        </a:p>
      </dsp:txBody>
      <dsp:txXfrm>
        <a:off x="376892" y="0"/>
        <a:ext cx="1207711" cy="750569"/>
      </dsp:txXfrm>
    </dsp:sp>
    <dsp:sp modelId="{84FF6C14-ED1C-E549-842B-C7CAF399B1CE}">
      <dsp:nvSpPr>
        <dsp:cNvPr id="0" name=""/>
        <dsp:cNvSpPr/>
      </dsp:nvSpPr>
      <dsp:spPr>
        <a:xfrm>
          <a:off x="1764059" y="0"/>
          <a:ext cx="1958280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Créer</a:t>
          </a:r>
        </a:p>
      </dsp:txBody>
      <dsp:txXfrm>
        <a:off x="2139344" y="0"/>
        <a:ext cx="1207711" cy="750569"/>
      </dsp:txXfrm>
    </dsp:sp>
    <dsp:sp modelId="{F6A1E415-266D-5643-9980-6D2E206060F0}">
      <dsp:nvSpPr>
        <dsp:cNvPr id="0" name=""/>
        <dsp:cNvSpPr/>
      </dsp:nvSpPr>
      <dsp:spPr>
        <a:xfrm>
          <a:off x="3526512" y="0"/>
          <a:ext cx="1958280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Conserver</a:t>
          </a:r>
        </a:p>
      </dsp:txBody>
      <dsp:txXfrm>
        <a:off x="3901797" y="0"/>
        <a:ext cx="1207711" cy="750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4E39C-2AAF-C74B-8E34-FCC374D6F414}">
      <dsp:nvSpPr>
        <dsp:cNvPr id="0" name=""/>
        <dsp:cNvSpPr/>
      </dsp:nvSpPr>
      <dsp:spPr>
        <a:xfrm>
          <a:off x="0" y="0"/>
          <a:ext cx="3041288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Concevoir</a:t>
          </a:r>
        </a:p>
      </dsp:txBody>
      <dsp:txXfrm>
        <a:off x="375285" y="0"/>
        <a:ext cx="2290719" cy="750569"/>
      </dsp:txXfrm>
    </dsp:sp>
    <dsp:sp modelId="{84FF6C14-ED1C-E549-842B-C7CAF399B1CE}">
      <dsp:nvSpPr>
        <dsp:cNvPr id="0" name=""/>
        <dsp:cNvSpPr/>
      </dsp:nvSpPr>
      <dsp:spPr>
        <a:xfrm>
          <a:off x="2739655" y="0"/>
          <a:ext cx="3041288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Créer</a:t>
          </a:r>
        </a:p>
      </dsp:txBody>
      <dsp:txXfrm>
        <a:off x="3114940" y="0"/>
        <a:ext cx="2290719" cy="750569"/>
      </dsp:txXfrm>
    </dsp:sp>
    <dsp:sp modelId="{F6A1E415-266D-5643-9980-6D2E206060F0}">
      <dsp:nvSpPr>
        <dsp:cNvPr id="0" name=""/>
        <dsp:cNvSpPr/>
      </dsp:nvSpPr>
      <dsp:spPr>
        <a:xfrm>
          <a:off x="5476814" y="0"/>
          <a:ext cx="3041288" cy="75056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Conserver</a:t>
          </a:r>
        </a:p>
      </dsp:txBody>
      <dsp:txXfrm>
        <a:off x="5852099" y="0"/>
        <a:ext cx="2290719" cy="750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1713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dirty="0" smtClean="0"/>
              <a:t>Modéliser </a:t>
            </a:r>
            <a:r>
              <a:rPr dirty="0"/>
              <a:t>les flux et les relations --&gt; ce qui interesse le public est peut etre le pourquoi du comment l'objet a été créé, utilisé ? et NON du simple contemplatif et descriptif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 smtClean="0"/>
              <a:t>Concevoir</a:t>
            </a: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smtClean="0"/>
              <a:t>Objet étudié :</a:t>
            </a:r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 smtClean="0"/>
              <a:t>définir et caractériser ?</a:t>
            </a:r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 smtClean="0"/>
              <a:t>c</a:t>
            </a:r>
            <a:r>
              <a:rPr lang="fr" sz="1600" dirty="0" smtClean="0"/>
              <a:t>onsidérer les particularités de l’objet</a:t>
            </a:r>
            <a:r>
              <a:rPr lang="fr-FR" sz="1600" dirty="0" smtClean="0"/>
              <a:t> ?</a:t>
            </a: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smtClean="0"/>
              <a:t>P</a:t>
            </a:r>
            <a:r>
              <a:rPr lang="fr" dirty="0" smtClean="0"/>
              <a:t>rojet de médiation numérique</a:t>
            </a:r>
            <a:endParaRPr lang="fr-FR" dirty="0" smtClean="0"/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 smtClean="0"/>
              <a:t>Comment verbaliser un </a:t>
            </a:r>
            <a:r>
              <a:rPr lang="fr-FR" sz="1600" dirty="0" smtClean="0"/>
              <a:t>projet de médiation ?</a:t>
            </a:r>
            <a:endParaRPr lang="fr" sz="1600" dirty="0" smtClean="0"/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err="1" smtClean="0"/>
              <a:t>T</a:t>
            </a:r>
            <a:r>
              <a:rPr lang="fr" dirty="0" smtClean="0"/>
              <a:t>echnologies </a:t>
            </a:r>
            <a:r>
              <a:rPr lang="fr-FR" dirty="0" smtClean="0"/>
              <a:t>numériques</a:t>
            </a:r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 smtClean="0"/>
              <a:t>Comment </a:t>
            </a:r>
            <a:r>
              <a:rPr lang="fr-FR" sz="1600" dirty="0" smtClean="0"/>
              <a:t>les </a:t>
            </a:r>
            <a:r>
              <a:rPr lang="fr" sz="1600" dirty="0" smtClean="0"/>
              <a:t>choisir</a:t>
            </a:r>
            <a:r>
              <a:rPr lang="fr-FR" sz="1600" dirty="0" smtClean="0"/>
              <a:t> </a:t>
            </a:r>
            <a:r>
              <a:rPr lang="fr" sz="1600" dirty="0" smtClean="0"/>
              <a:t>? </a:t>
            </a:r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 smtClean="0"/>
              <a:t>Lier la technique </a:t>
            </a:r>
            <a:r>
              <a:rPr lang="fr-FR" sz="1600" dirty="0" smtClean="0"/>
              <a:t>pour répondre au besoin du </a:t>
            </a:r>
            <a:r>
              <a:rPr lang="fr" sz="1600" dirty="0" smtClean="0"/>
              <a:t>projet de médiation</a:t>
            </a:r>
            <a:r>
              <a:rPr lang="fr-FR" sz="1600" dirty="0" smtClean="0"/>
              <a:t> ?</a:t>
            </a:r>
            <a:r>
              <a:rPr lang="fr" sz="1600" dirty="0" smtClean="0"/>
              <a:t> </a:t>
            </a:r>
          </a:p>
          <a:p>
            <a:pPr lvl="0">
              <a:spcBef>
                <a:spcPts val="0"/>
              </a:spcBef>
              <a:buNone/>
            </a:pPr>
            <a:endParaRPr lang="fr-FR" dirty="0" smtClean="0"/>
          </a:p>
          <a:p>
            <a:pPr lvl="0">
              <a:spcBef>
                <a:spcPts val="0"/>
              </a:spcBef>
              <a:buNone/>
            </a:pPr>
            <a:r>
              <a:rPr lang="fr-FR" dirty="0" smtClean="0"/>
              <a:t>Créer</a:t>
            </a: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smtClean="0"/>
              <a:t>Structuration des données à mettre à disposition du public</a:t>
            </a: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100" dirty="0" smtClean="0"/>
              <a:t>Quels modèles ? Quelles ressources ?</a:t>
            </a: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100" dirty="0" smtClean="0">
                <a:sym typeface="Arial"/>
              </a:rPr>
              <a:t>Problème de la complexité des données muséales</a:t>
            </a:r>
          </a:p>
          <a:p>
            <a:pPr marL="538163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smtClean="0"/>
              <a:t>Le cahier des charges</a:t>
            </a: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100" dirty="0" smtClean="0">
                <a:sym typeface="Arial"/>
              </a:rPr>
              <a:t>Prendre en compte les différents acteurs du projet</a:t>
            </a:r>
            <a:r>
              <a:rPr lang="fr-FR" sz="1100" dirty="0" smtClean="0">
                <a:sym typeface="Arial"/>
              </a:rPr>
              <a:t> (musée/public/fournisseur/AMO)</a:t>
            </a:r>
            <a:endParaRPr lang="fr" sz="1100" dirty="0" smtClean="0">
              <a:sym typeface="Arial"/>
            </a:endParaRPr>
          </a:p>
          <a:p>
            <a:pPr marL="1071563" indent="-261938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100" dirty="0" smtClean="0">
                <a:sym typeface="Arial"/>
              </a:rPr>
              <a:t>Utilisation d’un vocabulaire commun</a:t>
            </a:r>
            <a:r>
              <a:rPr lang="fr-FR" sz="1100" dirty="0" smtClean="0">
                <a:sym typeface="Arial"/>
              </a:rPr>
              <a:t> - </a:t>
            </a:r>
            <a:r>
              <a:rPr lang="fr-FR" sz="1100" dirty="0" smtClean="0"/>
              <a:t>interdisciplinarité entre tous les acteurs</a:t>
            </a:r>
          </a:p>
          <a:p>
            <a:pPr marL="809625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fr-FR" sz="1100" i="1" dirty="0" smtClean="0">
                <a:sym typeface="Wingdings"/>
              </a:rPr>
              <a:t> </a:t>
            </a:r>
            <a:r>
              <a:rPr lang="fr-FR" sz="1100" i="1" dirty="0" smtClean="0"/>
              <a:t>Aller au delà de la relation usuelle client-fournisseur</a:t>
            </a: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smtClean="0">
                <a:sym typeface="Arial"/>
              </a:rPr>
              <a:t>Appli préconçues, Développement spécifique ou Projet de recherche ?</a:t>
            </a:r>
            <a:endParaRPr lang="fr-FR" dirty="0" smtClean="0"/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dirty="0" smtClean="0">
                <a:sym typeface="Arial"/>
              </a:rPr>
              <a:t>Objectifs politiques, culturels et économiques</a:t>
            </a:r>
            <a:endParaRPr lang="fr-FR" dirty="0" smtClean="0"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lang="fr-FR" dirty="0" smtClean="0"/>
          </a:p>
          <a:p>
            <a:pPr lvl="0">
              <a:spcBef>
                <a:spcPts val="0"/>
              </a:spcBef>
              <a:buNone/>
            </a:pPr>
            <a:r>
              <a:rPr lang="fr-FR" dirty="0" smtClean="0"/>
              <a:t>Conserver</a:t>
            </a: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dirty="0" smtClean="0">
                <a:sym typeface="Arial"/>
              </a:rPr>
              <a:t>Réutiliser le dispositif numérique</a:t>
            </a: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100" dirty="0" smtClean="0">
                <a:sym typeface="Arial"/>
              </a:rPr>
              <a:t>Séparer le contenu du contenant - considérer comme un conteneur </a:t>
            </a:r>
            <a:r>
              <a:rPr lang="fr-FR" sz="1100" dirty="0" err="1" smtClean="0">
                <a:sym typeface="Arial"/>
              </a:rPr>
              <a:t>multi-fonctions</a:t>
            </a:r>
            <a:endParaRPr lang="fr-FR" sz="1100" dirty="0" smtClean="0">
              <a:sym typeface="Arial"/>
            </a:endParaRP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100" dirty="0" smtClean="0">
                <a:sym typeface="Arial"/>
              </a:rPr>
              <a:t>Comment l’adapter à de nouveaux contenus ? à de nouveaux usages ?</a:t>
            </a: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dirty="0" smtClean="0">
                <a:sym typeface="Arial"/>
              </a:rPr>
              <a:t>Capitaliser les recherches et cheminements de médiation</a:t>
            </a:r>
            <a:endParaRPr lang="fr-FR" dirty="0" smtClean="0">
              <a:sym typeface="Arial"/>
            </a:endParaRP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100" dirty="0" smtClean="0"/>
              <a:t>L’application « one </a:t>
            </a:r>
            <a:r>
              <a:rPr lang="fr-FR" sz="1100" dirty="0" err="1" smtClean="0"/>
              <a:t>shot</a:t>
            </a:r>
            <a:r>
              <a:rPr lang="fr-FR" sz="1100" dirty="0" smtClean="0"/>
              <a:t> » n’est pas compatible avec le principe même de conservation de la culture !</a:t>
            </a:r>
          </a:p>
          <a:p>
            <a:pPr marL="1074738" lvl="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100" dirty="0" smtClean="0"/>
              <a:t>Créer des formations dédiées pour imaginer l’Université de demain</a:t>
            </a:r>
            <a:endParaRPr lang="fr" sz="1100" dirty="0" smtClean="0">
              <a:sym typeface="Arial"/>
            </a:endParaRP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smtClean="0">
                <a:sym typeface="Arial"/>
              </a:rPr>
              <a:t>Dépendance au fournisseur</a:t>
            </a: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100" dirty="0" smtClean="0">
                <a:sym typeface="Arial"/>
              </a:rPr>
              <a:t>P</a:t>
            </a:r>
            <a:r>
              <a:rPr lang="fr" sz="1100" dirty="0" smtClean="0">
                <a:sym typeface="Arial"/>
              </a:rPr>
              <a:t>enser le dispositif non lié à ses “créateurs” pour une meilleure pérennité ?</a:t>
            </a:r>
            <a:endParaRPr lang="fr-FR" sz="1100" dirty="0" smtClean="0">
              <a:sym typeface="Arial"/>
            </a:endParaRP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100" dirty="0" smtClean="0"/>
              <a:t>Comment le personnel des Musées va s’approprier ces outils et pouvoir les faire évoluer sans faire appelle aux prestataires ?</a:t>
            </a:r>
            <a:endParaRPr lang="fr-FR" sz="1100" dirty="0" smtClean="0"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----- Notes de la réunion (15/06/16 10:52) -----</a:t>
            </a:r>
          </a:p>
          <a:p>
            <a:r>
              <a:rPr lang="fr-FR" dirty="0" smtClean="0"/>
              <a:t>Question de terminologie, créer une terminologie commune ?</a:t>
            </a:r>
          </a:p>
          <a:p>
            <a:endParaRPr lang="fr-FR" smtClean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08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DEFA4-6710-E842-81FF-DCFB39FC983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95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4859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30861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34738D9E-37AC-5B43-B796-B9FA5337E65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58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‹#›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fr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image" Target="../media/image12.wmf"/><Relationship Id="rId13" Type="http://schemas.openxmlformats.org/officeDocument/2006/relationships/image" Target="../media/image13.wmf"/><Relationship Id="rId14" Type="http://schemas.openxmlformats.org/officeDocument/2006/relationships/image" Target="../media/image14.wmf"/><Relationship Id="rId15" Type="http://schemas.openxmlformats.org/officeDocument/2006/relationships/image" Target="../media/image15.wmf"/><Relationship Id="rId16" Type="http://schemas.openxmlformats.org/officeDocument/2006/relationships/image" Target="../media/image16.wmf"/><Relationship Id="rId17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8.png"/><Relationship Id="rId9" Type="http://schemas.openxmlformats.org/officeDocument/2006/relationships/image" Target="../media/image9.wmf"/><Relationship Id="rId10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857291" y="840851"/>
            <a:ext cx="5066405" cy="1537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b" anchorCtr="0">
            <a:noAutofit/>
          </a:bodyPr>
          <a:lstStyle/>
          <a:p>
            <a:pPr lvl="0" algn="l"/>
            <a:r>
              <a:rPr lang="fr" dirty="0"/>
              <a:t>Projet </a:t>
            </a:r>
            <a:r>
              <a:rPr lang="fr" dirty="0" smtClean="0"/>
              <a:t>UDPN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" sz="2000" dirty="0"/>
              <a:t>Modélisation et simulation du patrimoine : </a:t>
            </a:r>
            <a:br>
              <a:rPr lang="fr" sz="2000" dirty="0"/>
            </a:br>
            <a:r>
              <a:rPr lang="fr" sz="2000" dirty="0"/>
              <a:t>pour une évaluation critique des applications </a:t>
            </a:r>
            <a:r>
              <a:rPr lang="fr" sz="2000" dirty="0" smtClean="0"/>
              <a:t>numériques</a:t>
            </a:r>
            <a:endParaRPr lang="fr" sz="4000" dirty="0"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247" y="3008940"/>
            <a:ext cx="5966942" cy="701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r"/>
            <a:r>
              <a:rPr lang="fr-FR" sz="1600" dirty="0" smtClean="0"/>
              <a:t>Geneviève </a:t>
            </a:r>
            <a:r>
              <a:rPr lang="fr-FR" sz="1600" dirty="0"/>
              <a:t>Vidal, Maître </a:t>
            </a:r>
            <a:r>
              <a:rPr lang="fr-FR" sz="1600" dirty="0" smtClean="0"/>
              <a:t>de </a:t>
            </a:r>
            <a:r>
              <a:rPr lang="fr-FR" sz="1600" dirty="0"/>
              <a:t>conférences </a:t>
            </a:r>
            <a:r>
              <a:rPr lang="fr-FR" sz="1600" dirty="0" smtClean="0"/>
              <a:t>HDR</a:t>
            </a:r>
            <a:endParaRPr lang="fr-FR" sz="1600" dirty="0"/>
          </a:p>
          <a:p>
            <a:pPr lvl="0" algn="r"/>
            <a:r>
              <a:rPr lang="fr-FR" sz="1600" dirty="0" err="1" smtClean="0"/>
              <a:t>Labsic</a:t>
            </a:r>
            <a:r>
              <a:rPr lang="fr-FR" sz="1600" dirty="0"/>
              <a:t>, Université Paris13 </a:t>
            </a:r>
            <a:endParaRPr lang="fr-FR" sz="1600" dirty="0" smtClean="0"/>
          </a:p>
          <a:p>
            <a:pPr lvl="0" algn="r"/>
            <a:endParaRPr lang="fr-FR" sz="1600" dirty="0"/>
          </a:p>
          <a:p>
            <a:pPr lvl="0" algn="r" rtl="0">
              <a:spcBef>
                <a:spcPts val="0"/>
              </a:spcBef>
              <a:buNone/>
            </a:pPr>
            <a:r>
              <a:rPr lang="fr-FR" sz="1600" dirty="0" smtClean="0"/>
              <a:t>Florent Laroche, Dr </a:t>
            </a:r>
            <a:r>
              <a:rPr lang="fr-FR" sz="1600" dirty="0" err="1" smtClean="0"/>
              <a:t>Ing</a:t>
            </a:r>
            <a:r>
              <a:rPr lang="fr-FR" sz="1600" dirty="0" smtClean="0"/>
              <a:t>, Maître de conférences</a:t>
            </a:r>
          </a:p>
          <a:p>
            <a:pPr lvl="0" algn="r"/>
            <a:r>
              <a:rPr lang="fr-FR" sz="1600" dirty="0"/>
              <a:t>Laboratoire IRCCyN, Ecole Centrale de </a:t>
            </a:r>
            <a:r>
              <a:rPr lang="fr-FR" sz="1600" dirty="0" smtClean="0"/>
              <a:t>Nantes</a:t>
            </a:r>
            <a:endParaRPr lang="fr" sz="1600" dirty="0"/>
          </a:p>
        </p:txBody>
      </p:sp>
      <p:pic>
        <p:nvPicPr>
          <p:cNvPr id="5" name="Image 4" descr="Logo IRCYN (Quadri) [Converti] 2C 6 SANS CONTOURS BLANCS+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24" y="4014499"/>
            <a:ext cx="1028303" cy="27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7578986" y="4266739"/>
            <a:ext cx="1146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UMR CNRS 6597</a:t>
            </a:r>
            <a:endParaRPr lang="fr-FR" sz="900" dirty="0"/>
          </a:p>
        </p:txBody>
      </p:sp>
      <p:pic>
        <p:nvPicPr>
          <p:cNvPr id="7" name="Image 6" descr="Macintosh HD:Users:utilisateur:Desktop:sauvegarde UDPN 2014.07.17:Communication:graphisme:Marie JAMON:MJ graphisme logo et site:envoi MJ7 - FINAL (25avril2014):LOGO:Logotype-UDPN:PNG:Logotype-jaune-gran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26" y="817294"/>
            <a:ext cx="1484630" cy="58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0323" y="3124847"/>
            <a:ext cx="1028303" cy="514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7574405" y="3591595"/>
            <a:ext cx="1146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EA 1803</a:t>
            </a:r>
            <a:endParaRPr lang="fr-FR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1" y="382080"/>
            <a:ext cx="8520598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FR" sz="3200" dirty="0" smtClean="0"/>
              <a:t>Hypothèses de recherche de l’étude </a:t>
            </a:r>
            <a:r>
              <a:rPr lang="fr-FR" sz="3200" dirty="0" err="1"/>
              <a:t>technologico</a:t>
            </a:r>
            <a:r>
              <a:rPr lang="fr-FR" sz="3200" dirty="0"/>
              <a:t>-sociologique</a:t>
            </a:r>
            <a:endParaRPr lang="fr" sz="3200"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3154" y="1372596"/>
            <a:ext cx="8359146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fr-FR" dirty="0" smtClean="0"/>
              <a:t>4 dimensions considérées :</a:t>
            </a:r>
            <a:endParaRPr lang="fr-FR" i="1" dirty="0" smtClean="0"/>
          </a:p>
          <a:p>
            <a:pPr marL="360363" indent="-2730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fr-FR" dirty="0" smtClean="0"/>
              <a:t>Usages (créés pour les professionnels </a:t>
            </a:r>
            <a:r>
              <a:rPr lang="fr-FR" dirty="0" smtClean="0">
                <a:sym typeface="Wingdings"/>
              </a:rPr>
              <a:t> </a:t>
            </a:r>
            <a:r>
              <a:rPr lang="fr-FR" dirty="0" smtClean="0"/>
              <a:t>grand public)</a:t>
            </a:r>
          </a:p>
          <a:p>
            <a:pPr marL="360363" indent="-2730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fr-FR" dirty="0" smtClean="0"/>
              <a:t>Institutions patrimoniales</a:t>
            </a:r>
          </a:p>
          <a:p>
            <a:pPr marL="360363" indent="-2730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fr-FR" dirty="0"/>
              <a:t>Technologies (au service des usages</a:t>
            </a:r>
            <a:r>
              <a:rPr lang="fr-FR" i="1" dirty="0"/>
              <a:t>)</a:t>
            </a:r>
            <a:endParaRPr lang="fr-FR" dirty="0"/>
          </a:p>
          <a:p>
            <a:pPr marL="360363" indent="-2730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fr-FR" dirty="0" smtClean="0"/>
              <a:t>Applications</a:t>
            </a:r>
          </a:p>
          <a:p>
            <a:pPr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endParaRPr lang="fr-FR" dirty="0" smtClean="0"/>
          </a:p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fr-FR" dirty="0" smtClean="0"/>
              <a:t>Objectifs :</a:t>
            </a:r>
          </a:p>
          <a:p>
            <a:pPr marL="360363" indent="-2730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fr-FR" dirty="0"/>
              <a:t>Typologie des objets </a:t>
            </a:r>
          </a:p>
          <a:p>
            <a:pPr marL="360363" indent="-2730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fr-FR" dirty="0"/>
              <a:t>Modéliser les flux et les relations</a:t>
            </a:r>
          </a:p>
          <a:p>
            <a:pPr marL="285750" indent="-2857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endParaRPr lang="fr-FR" b="1" dirty="0"/>
          </a:p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Vers </a:t>
            </a:r>
            <a:r>
              <a:rPr lang="fr-FR" b="1" dirty="0" smtClean="0"/>
              <a:t>«</a:t>
            </a:r>
            <a:r>
              <a:rPr lang="fr-FR" b="1" dirty="0"/>
              <a:t> </a:t>
            </a:r>
            <a:r>
              <a:rPr lang="fr-FR" b="1" dirty="0" smtClean="0"/>
              <a:t>Un médiateur virtuel ubiquitaire ?</a:t>
            </a:r>
            <a:r>
              <a:rPr lang="fr-FR" b="1" dirty="0"/>
              <a:t> »</a:t>
            </a:r>
          </a:p>
          <a:p>
            <a:pPr marL="285750" indent="-2857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endParaRPr lang="fr-FR" b="1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591241533"/>
              </p:ext>
            </p:extLst>
          </p:nvPr>
        </p:nvGraphicFramePr>
        <p:xfrm>
          <a:off x="5229588" y="2161004"/>
          <a:ext cx="3627613" cy="241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41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63032" y="1688310"/>
            <a:ext cx="3154091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/>
              <a:t>Objet</a:t>
            </a:r>
            <a:r>
              <a:rPr lang="fr-FR" dirty="0"/>
              <a:t> </a:t>
            </a:r>
            <a:r>
              <a:rPr lang="fr-FR" b="1" dirty="0" smtClean="0"/>
              <a:t>et son contenu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 smtClean="0"/>
              <a:t>(caractéristiques)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lang="fr-FR" i="1" dirty="0" smtClean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dirty="0" smtClean="0"/>
              <a:t>3D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dirty="0" smtClean="0"/>
              <a:t>Son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dirty="0" smtClean="0"/>
              <a:t>Interaction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dirty="0" smtClean="0"/>
              <a:t>BD iconographique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is-IS" dirty="0" smtClean="0"/>
              <a:t>…</a:t>
            </a:r>
            <a:endParaRPr lang="fr-FR" dirty="0" smtClean="0"/>
          </a:p>
        </p:txBody>
      </p:sp>
      <p:sp>
        <p:nvSpPr>
          <p:cNvPr id="34" name="Rectangle 33"/>
          <p:cNvSpPr/>
          <p:nvPr/>
        </p:nvSpPr>
        <p:spPr>
          <a:xfrm rot="10800000">
            <a:off x="6309852" y="1707176"/>
            <a:ext cx="2551701" cy="312169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8000"/>
                </a:schemeClr>
              </a:gs>
              <a:gs pos="53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30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3200" dirty="0" smtClean="0"/>
              <a:t>Les composantes du processus de création d’outil numérique culturel et patrimonial</a:t>
            </a:r>
            <a:endParaRPr sz="3200" dirty="0"/>
          </a:p>
        </p:txBody>
      </p:sp>
      <p:sp>
        <p:nvSpPr>
          <p:cNvPr id="5" name="Shape 105"/>
          <p:cNvSpPr txBox="1">
            <a:spLocks/>
          </p:cNvSpPr>
          <p:nvPr/>
        </p:nvSpPr>
        <p:spPr>
          <a:xfrm>
            <a:off x="6309852" y="1688310"/>
            <a:ext cx="252236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spcAft>
                <a:spcPts val="0"/>
              </a:spcAft>
            </a:pPr>
            <a:r>
              <a:rPr lang="fr-FR" b="1" dirty="0" smtClean="0"/>
              <a:t>IHM</a:t>
            </a:r>
          </a:p>
          <a:p>
            <a:pPr>
              <a:spcAft>
                <a:spcPts val="0"/>
              </a:spcAft>
            </a:pPr>
            <a:endParaRPr lang="fr-FR" b="1" dirty="0"/>
          </a:p>
          <a:p>
            <a:pPr>
              <a:spcAft>
                <a:spcPts val="0"/>
              </a:spcAft>
            </a:pPr>
            <a:endParaRPr lang="fr-FR" b="1" dirty="0" smtClean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dirty="0" smtClean="0"/>
              <a:t>TV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dirty="0" smtClean="0"/>
              <a:t>Écran 3D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dirty="0" smtClean="0"/>
              <a:t>Dalle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dirty="0" smtClean="0"/>
              <a:t>Médiateur virtuel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is-IS" dirty="0" smtClean="0"/>
              <a:t>…</a:t>
            </a:r>
            <a:endParaRPr lang="fr-FR" dirty="0" smtClean="0"/>
          </a:p>
        </p:txBody>
      </p:sp>
      <p:cxnSp>
        <p:nvCxnSpPr>
          <p:cNvPr id="6" name="Connecteur droit 5"/>
          <p:cNvCxnSpPr/>
          <p:nvPr/>
        </p:nvCxnSpPr>
        <p:spPr>
          <a:xfrm>
            <a:off x="2182397" y="2950482"/>
            <a:ext cx="3981945" cy="582160"/>
          </a:xfrm>
          <a:prstGeom prst="line">
            <a:avLst/>
          </a:prstGeom>
          <a:ln w="38100" cmpd="sng">
            <a:headEnd type="none" w="lg"/>
            <a:tailEnd type="triangle" w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lèche droite rayée 6"/>
          <p:cNvSpPr/>
          <p:nvPr/>
        </p:nvSpPr>
        <p:spPr>
          <a:xfrm>
            <a:off x="3114734" y="1386592"/>
            <a:ext cx="3049608" cy="1226379"/>
          </a:xfrm>
          <a:prstGeom prst="stripedRightArrow">
            <a:avLst>
              <a:gd name="adj1" fmla="val 50000"/>
              <a:gd name="adj2" fmla="val 48921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1600" i="1" dirty="0" smtClean="0"/>
              <a:t>Plusieurs méthodes</a:t>
            </a:r>
          </a:p>
          <a:p>
            <a:pPr algn="ctr"/>
            <a:r>
              <a:rPr lang="fr-FR" sz="1600" i="1" dirty="0" smtClean="0"/>
              <a:t>Différentes étapes</a:t>
            </a:r>
            <a:endParaRPr lang="fr-FR" sz="1600" i="1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2539812" y="2950482"/>
            <a:ext cx="3624530" cy="734560"/>
          </a:xfrm>
          <a:prstGeom prst="line">
            <a:avLst/>
          </a:prstGeom>
          <a:ln w="38100" cmpd="sng">
            <a:headEnd type="none" w="lg"/>
            <a:tailEnd type="triangle" w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182397" y="3373871"/>
            <a:ext cx="3981945" cy="767391"/>
          </a:xfrm>
          <a:prstGeom prst="line">
            <a:avLst/>
          </a:prstGeom>
          <a:ln w="38100" cmpd="sng">
            <a:headEnd type="none" w="lg"/>
            <a:tailEnd type="triangle" w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904858" y="3102882"/>
            <a:ext cx="4259484" cy="165142"/>
          </a:xfrm>
          <a:prstGeom prst="line">
            <a:avLst/>
          </a:prstGeom>
          <a:ln w="38100" cmpd="sng">
            <a:headEnd type="none" w="lg"/>
            <a:tailEnd type="triangle" w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698551" y="3836952"/>
            <a:ext cx="3465791" cy="304310"/>
          </a:xfrm>
          <a:prstGeom prst="line">
            <a:avLst/>
          </a:prstGeom>
          <a:ln w="38100" cmpd="sng">
            <a:headEnd type="none" w="lg"/>
            <a:tailEnd type="triangle" w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182397" y="3268024"/>
            <a:ext cx="3981945" cy="417018"/>
          </a:xfrm>
          <a:prstGeom prst="line">
            <a:avLst/>
          </a:prstGeom>
          <a:ln w="38100" cmpd="sng">
            <a:headEnd type="none" w="lg"/>
            <a:tailEnd type="triangle" w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2949887" y="3268024"/>
            <a:ext cx="3214455" cy="568928"/>
          </a:xfrm>
          <a:prstGeom prst="line">
            <a:avLst/>
          </a:prstGeom>
          <a:ln w="38100" cmpd="sng">
            <a:headEnd type="none" w="lg"/>
            <a:tailEnd type="triangle" w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10800000">
            <a:off x="563031" y="1701137"/>
            <a:ext cx="2551701" cy="312169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68000"/>
                </a:schemeClr>
              </a:gs>
              <a:gs pos="53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302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1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-1619"/>
            <a:ext cx="8832300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3200" dirty="0" smtClean="0"/>
              <a:t>Résultats de l’étude </a:t>
            </a:r>
            <a:r>
              <a:rPr lang="fr-FR" sz="3200" dirty="0" err="1" smtClean="0"/>
              <a:t>technologico</a:t>
            </a:r>
            <a:r>
              <a:rPr lang="fr-FR" sz="3200" dirty="0" smtClean="0"/>
              <a:t>-sociologique</a:t>
            </a:r>
            <a:endParaRPr lang="fr" sz="3200"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699" y="1039991"/>
            <a:ext cx="8399315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dirty="0" smtClean="0"/>
              <a:t>Les enjeux à mettre au regard :</a:t>
            </a:r>
            <a:endParaRPr lang="fr-FR" dirty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dirty="0"/>
              <a:t>politiques / culturels (</a:t>
            </a:r>
            <a:r>
              <a:rPr lang="fr-FR" dirty="0" err="1"/>
              <a:t>ie</a:t>
            </a:r>
            <a:r>
              <a:rPr lang="fr-FR" dirty="0"/>
              <a:t> les Conservateurs de Musée)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dirty="0"/>
              <a:t>é</a:t>
            </a:r>
            <a:r>
              <a:rPr lang="fr-FR" dirty="0" smtClean="0"/>
              <a:t>conomiques</a:t>
            </a:r>
            <a:endParaRPr lang="fr-FR" dirty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dirty="0" smtClean="0"/>
              <a:t>principes </a:t>
            </a:r>
            <a:r>
              <a:rPr lang="fr-FR" dirty="0"/>
              <a:t>technologiques et </a:t>
            </a:r>
            <a:r>
              <a:rPr lang="fr-FR" dirty="0" smtClean="0"/>
              <a:t>leurs évolutions</a:t>
            </a:r>
            <a:endParaRPr lang="fr-FR"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Méthodologie des 3C :</a:t>
            </a:r>
            <a:endParaRPr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 dirty="0"/>
              <a:t> </a:t>
            </a:r>
            <a:r>
              <a:rPr lang="fr-FR" dirty="0" err="1" smtClean="0"/>
              <a:t>co-c</a:t>
            </a:r>
            <a:r>
              <a:rPr lang="fr" b="1" dirty="0" smtClean="0"/>
              <a:t>oncevoir </a:t>
            </a:r>
            <a:r>
              <a:rPr lang="fr" dirty="0"/>
              <a:t>l’objet de médiation </a:t>
            </a:r>
            <a:r>
              <a:rPr lang="fr" dirty="0" smtClean="0"/>
              <a:t>numérique</a:t>
            </a:r>
            <a:endParaRPr lang="fr-FR" dirty="0"/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ym typeface="Wingdings"/>
              </a:rPr>
              <a:t>	 quelles structures de données ?</a:t>
            </a:r>
            <a:endParaRPr lang="fr" dirty="0"/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2. </a:t>
            </a:r>
            <a:r>
              <a:rPr lang="fr-FR" dirty="0" err="1" smtClean="0"/>
              <a:t>co</a:t>
            </a:r>
            <a:r>
              <a:rPr lang="fr-FR" dirty="0" smtClean="0"/>
              <a:t>-</a:t>
            </a:r>
            <a:r>
              <a:rPr lang="fr-FR" b="1" dirty="0" smtClean="0"/>
              <a:t>f</a:t>
            </a:r>
            <a:r>
              <a:rPr lang="fr" b="1" dirty="0" smtClean="0"/>
              <a:t>abriquer </a:t>
            </a:r>
            <a:r>
              <a:rPr lang="fr" dirty="0"/>
              <a:t>en </a:t>
            </a:r>
            <a:r>
              <a:rPr lang="fr" dirty="0" smtClean="0"/>
              <a:t>collaboration</a:t>
            </a:r>
            <a:endParaRPr lang="fr-FR" dirty="0"/>
          </a:p>
          <a:p>
            <a:pPr marL="228600" lvl="0" rtl="0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ym typeface="Wingdings"/>
              </a:rPr>
              <a:t>	 qui est le prestataire ? Quel cahier des charges type ?</a:t>
            </a:r>
            <a:endParaRPr lang="fr" dirty="0"/>
          </a:p>
          <a:p>
            <a:pPr marL="228600" lvl="0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3. </a:t>
            </a:r>
            <a:r>
              <a:rPr lang="fr-FR" b="1" dirty="0" smtClean="0"/>
              <a:t>c</a:t>
            </a:r>
            <a:r>
              <a:rPr lang="fr" b="1" dirty="0" smtClean="0"/>
              <a:t>onserver </a:t>
            </a:r>
            <a:r>
              <a:rPr lang="fr" dirty="0" smtClean="0"/>
              <a:t>l’objet</a:t>
            </a:r>
            <a:endParaRPr lang="fr-FR" dirty="0"/>
          </a:p>
          <a:p>
            <a:pPr marL="228600" lvl="0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ym typeface="Wingdings"/>
              </a:rPr>
              <a:t>	 comment assurer la pérennité de l’outil digital ?</a:t>
            </a:r>
            <a:endParaRPr lang="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5584227" y="833656"/>
            <a:ext cx="3805127" cy="3633482"/>
            <a:chOff x="1390328" y="945743"/>
            <a:chExt cx="3805127" cy="3633482"/>
          </a:xfrm>
        </p:grpSpPr>
        <p:graphicFrame>
          <p:nvGraphicFramePr>
            <p:cNvPr id="5" name="Diagramme 4"/>
            <p:cNvGraphicFramePr/>
            <p:nvPr>
              <p:extLst>
                <p:ext uri="{D42A27DB-BD31-4B8C-83A1-F6EECF244321}">
                  <p14:modId xmlns:p14="http://schemas.microsoft.com/office/powerpoint/2010/main" val="1898500966"/>
                </p:ext>
              </p:extLst>
            </p:nvPr>
          </p:nvGraphicFramePr>
          <p:xfrm>
            <a:off x="1390328" y="945743"/>
            <a:ext cx="3805127" cy="36334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6" name="Connecteur droit 5"/>
            <p:cNvCxnSpPr/>
            <p:nvPr/>
          </p:nvCxnSpPr>
          <p:spPr>
            <a:xfrm>
              <a:off x="3004213" y="3444538"/>
              <a:ext cx="705997" cy="0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2577717" y="2163041"/>
              <a:ext cx="541946" cy="8022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3536929" y="2209221"/>
              <a:ext cx="512921" cy="8022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68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111274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3200" dirty="0"/>
              <a:t>Concevoir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897544"/>
            <a:ext cx="8520599" cy="27853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smtClean="0"/>
              <a:t>Objet étudié :</a:t>
            </a:r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 smtClean="0"/>
              <a:t>définir et caractériser ?</a:t>
            </a:r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/>
              <a:t>c</a:t>
            </a:r>
            <a:r>
              <a:rPr lang="fr" sz="1600" dirty="0" smtClean="0"/>
              <a:t>onsidérer </a:t>
            </a:r>
            <a:r>
              <a:rPr lang="fr" sz="1600" dirty="0"/>
              <a:t>les particularités de </a:t>
            </a:r>
            <a:r>
              <a:rPr lang="fr" sz="1600" dirty="0" smtClean="0"/>
              <a:t>l’objet</a:t>
            </a:r>
            <a:r>
              <a:rPr lang="fr-FR" sz="1600" dirty="0" smtClean="0"/>
              <a:t> ?</a:t>
            </a: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smtClean="0"/>
              <a:t>P</a:t>
            </a:r>
            <a:r>
              <a:rPr lang="fr" dirty="0" smtClean="0"/>
              <a:t>rojet </a:t>
            </a:r>
            <a:r>
              <a:rPr lang="fr" dirty="0"/>
              <a:t>de médiation </a:t>
            </a:r>
            <a:r>
              <a:rPr lang="fr" dirty="0" smtClean="0"/>
              <a:t>numérique</a:t>
            </a:r>
            <a:endParaRPr lang="fr-FR" dirty="0" smtClean="0"/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 smtClean="0"/>
              <a:t>Comment </a:t>
            </a:r>
            <a:r>
              <a:rPr lang="fr" sz="1600" dirty="0"/>
              <a:t>verbaliser un </a:t>
            </a:r>
            <a:r>
              <a:rPr lang="fr-FR" sz="1600" dirty="0" smtClean="0"/>
              <a:t>projet de médiation ?</a:t>
            </a:r>
            <a:endParaRPr lang="fr" sz="1600" dirty="0"/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err="1" smtClean="0"/>
              <a:t>T</a:t>
            </a:r>
            <a:r>
              <a:rPr lang="fr" dirty="0" smtClean="0"/>
              <a:t>echnologies </a:t>
            </a:r>
            <a:r>
              <a:rPr lang="fr-FR" dirty="0" smtClean="0"/>
              <a:t>numériques</a:t>
            </a:r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/>
              <a:t>Comment </a:t>
            </a:r>
            <a:r>
              <a:rPr lang="fr-FR" sz="1600" dirty="0"/>
              <a:t>les </a:t>
            </a:r>
            <a:r>
              <a:rPr lang="fr" sz="1600" dirty="0"/>
              <a:t>choisir</a:t>
            </a:r>
            <a:r>
              <a:rPr lang="fr-FR" sz="1600" dirty="0"/>
              <a:t> </a:t>
            </a:r>
            <a:r>
              <a:rPr lang="fr" sz="1600" dirty="0"/>
              <a:t>? </a:t>
            </a:r>
          </a:p>
          <a:p>
            <a:pPr marL="1074738" lvl="2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/>
              <a:t>Lier la technique </a:t>
            </a:r>
            <a:r>
              <a:rPr lang="fr-FR" sz="1600" dirty="0"/>
              <a:t>pour répondre au besoin du </a:t>
            </a:r>
            <a:r>
              <a:rPr lang="fr" sz="1600" dirty="0"/>
              <a:t>projet de </a:t>
            </a:r>
            <a:r>
              <a:rPr lang="fr" sz="1600" dirty="0" smtClean="0"/>
              <a:t>médiation</a:t>
            </a:r>
            <a:r>
              <a:rPr lang="fr-FR" sz="1600" dirty="0" smtClean="0"/>
              <a:t> ?</a:t>
            </a:r>
            <a:r>
              <a:rPr lang="fr" sz="1600" dirty="0" smtClean="0"/>
              <a:t> </a:t>
            </a:r>
            <a:endParaRPr lang="fr" sz="16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795974450"/>
              </p:ext>
            </p:extLst>
          </p:nvPr>
        </p:nvGraphicFramePr>
        <p:xfrm>
          <a:off x="3345899" y="315925"/>
          <a:ext cx="5486400" cy="75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109294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3200" dirty="0" smtClean="0"/>
              <a:t>Créer (ou Fabriquer)</a:t>
            </a:r>
            <a:endParaRPr lang="fr" sz="32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877745"/>
            <a:ext cx="8740471" cy="3265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/>
              <a:t>Structuration des données à mettre à disposition du </a:t>
            </a:r>
            <a:r>
              <a:rPr lang="fr-FR" dirty="0" smtClean="0"/>
              <a:t>public</a:t>
            </a:r>
            <a:endParaRPr lang="fr-FR" dirty="0"/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/>
              <a:t>Quels modèles ? Quelles ressources ?</a:t>
            </a: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>
                <a:sym typeface="Arial"/>
              </a:rPr>
              <a:t>Problème de la complexité des données muséales</a:t>
            </a:r>
          </a:p>
          <a:p>
            <a:pPr marL="538163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/>
              <a:t>Le cahier des charges</a:t>
            </a: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>
                <a:sym typeface="Arial"/>
              </a:rPr>
              <a:t>Prendre en compte les différents acteurs du </a:t>
            </a:r>
            <a:r>
              <a:rPr lang="fr" sz="1600" dirty="0" smtClean="0">
                <a:sym typeface="Arial"/>
              </a:rPr>
              <a:t>projet</a:t>
            </a:r>
            <a:r>
              <a:rPr lang="fr-FR" sz="1600" dirty="0" smtClean="0">
                <a:sym typeface="Arial"/>
              </a:rPr>
              <a:t> (musée/public/fournisseur/AMO)</a:t>
            </a:r>
            <a:endParaRPr lang="fr" sz="1600" dirty="0">
              <a:sym typeface="Arial"/>
            </a:endParaRPr>
          </a:p>
          <a:p>
            <a:pPr marL="1071563" indent="-261938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 smtClean="0">
                <a:sym typeface="Arial"/>
              </a:rPr>
              <a:t>Utilisation </a:t>
            </a:r>
            <a:r>
              <a:rPr lang="fr" sz="1600" dirty="0">
                <a:sym typeface="Arial"/>
              </a:rPr>
              <a:t>d’un vocabulaire </a:t>
            </a:r>
            <a:r>
              <a:rPr lang="fr" sz="1600" dirty="0" smtClean="0">
                <a:sym typeface="Arial"/>
              </a:rPr>
              <a:t>commun</a:t>
            </a:r>
            <a:r>
              <a:rPr lang="fr-FR" sz="1600" dirty="0" smtClean="0">
                <a:sym typeface="Arial"/>
              </a:rPr>
              <a:t> - </a:t>
            </a:r>
            <a:r>
              <a:rPr lang="fr-FR" sz="1600" dirty="0"/>
              <a:t>interdisciplinarité entre tous les </a:t>
            </a:r>
            <a:r>
              <a:rPr lang="fr-FR" sz="1600" dirty="0" smtClean="0"/>
              <a:t>acteurs</a:t>
            </a:r>
          </a:p>
          <a:p>
            <a:pPr marL="809625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fr-FR" sz="1600" i="1" dirty="0" smtClean="0">
                <a:sym typeface="Wingdings"/>
              </a:rPr>
              <a:t> </a:t>
            </a:r>
            <a:r>
              <a:rPr lang="fr-FR" sz="1600" i="1" dirty="0" smtClean="0"/>
              <a:t>Aller au </a:t>
            </a:r>
            <a:r>
              <a:rPr lang="fr-FR" sz="1600" i="1" dirty="0"/>
              <a:t>delà de la relation usuelle client-</a:t>
            </a:r>
            <a:r>
              <a:rPr lang="fr-FR" sz="1600" i="1" dirty="0" smtClean="0"/>
              <a:t>fournisseur</a:t>
            </a:r>
            <a:endParaRPr lang="fr-FR" sz="1600" i="1" dirty="0"/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>
                <a:sym typeface="Arial"/>
              </a:rPr>
              <a:t>Appli préconçues, Développement spécifique ou Projet de recherche ?</a:t>
            </a:r>
            <a:endParaRPr lang="fr-FR" dirty="0"/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dirty="0" smtClean="0">
                <a:sym typeface="Arial"/>
              </a:rPr>
              <a:t>Objectifs </a:t>
            </a:r>
            <a:r>
              <a:rPr lang="fr" dirty="0">
                <a:sym typeface="Arial"/>
              </a:rPr>
              <a:t>politiques, culturels et </a:t>
            </a:r>
            <a:r>
              <a:rPr lang="fr" dirty="0" smtClean="0">
                <a:sym typeface="Arial"/>
              </a:rPr>
              <a:t>économiques</a:t>
            </a:r>
            <a:endParaRPr lang="fr-FR" dirty="0" smtClean="0">
              <a:sym typeface="Arial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925137008"/>
              </p:ext>
            </p:extLst>
          </p:nvPr>
        </p:nvGraphicFramePr>
        <p:xfrm>
          <a:off x="3345899" y="315925"/>
          <a:ext cx="5486400" cy="75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700586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3200" dirty="0"/>
              <a:t>Conserver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472936"/>
            <a:ext cx="8832300" cy="2422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dirty="0">
                <a:sym typeface="Arial"/>
              </a:rPr>
              <a:t>Réutiliser le dispositif numérique</a:t>
            </a: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 smtClean="0">
                <a:sym typeface="Arial"/>
              </a:rPr>
              <a:t>Séparer le contenu du contenant - considérer comme un conteneur </a:t>
            </a:r>
            <a:r>
              <a:rPr lang="fr-FR" sz="1600" dirty="0" err="1" smtClean="0">
                <a:sym typeface="Arial"/>
              </a:rPr>
              <a:t>multi-fonctions</a:t>
            </a:r>
            <a:endParaRPr lang="fr-FR" sz="1600" dirty="0" smtClean="0">
              <a:sym typeface="Arial"/>
            </a:endParaRP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sz="1600" dirty="0" smtClean="0">
                <a:sym typeface="Arial"/>
              </a:rPr>
              <a:t>Comment </a:t>
            </a:r>
            <a:r>
              <a:rPr lang="fr" sz="1600" dirty="0">
                <a:sym typeface="Arial"/>
              </a:rPr>
              <a:t>l’adapter à de nouveaux contenus ? à de nouveaux usages ?</a:t>
            </a: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" dirty="0">
                <a:sym typeface="Arial"/>
              </a:rPr>
              <a:t>Capitaliser les recherches et cheminements de </a:t>
            </a:r>
            <a:r>
              <a:rPr lang="fr" dirty="0" smtClean="0">
                <a:sym typeface="Arial"/>
              </a:rPr>
              <a:t>médiation</a:t>
            </a:r>
            <a:endParaRPr lang="fr-FR" dirty="0" smtClean="0">
              <a:sym typeface="Arial"/>
            </a:endParaRP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/>
              <a:t>L’application « one </a:t>
            </a:r>
            <a:r>
              <a:rPr lang="fr-FR" sz="1600" dirty="0" err="1"/>
              <a:t>shot</a:t>
            </a:r>
            <a:r>
              <a:rPr lang="fr-FR" sz="1600" dirty="0"/>
              <a:t> » n’est pas compatible avec le principe même de conservation de la culture </a:t>
            </a:r>
            <a:r>
              <a:rPr lang="fr-FR" sz="1600" dirty="0" smtClean="0"/>
              <a:t>!</a:t>
            </a:r>
          </a:p>
          <a:p>
            <a:pPr marL="1074738" lvl="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/>
              <a:t>Créer des formations dédiées pour imaginer l’Université de </a:t>
            </a:r>
            <a:r>
              <a:rPr lang="fr-FR" sz="1600" dirty="0" smtClean="0"/>
              <a:t>demain</a:t>
            </a:r>
            <a:endParaRPr lang="fr" sz="1600" dirty="0">
              <a:sym typeface="Arial"/>
            </a:endParaRP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dirty="0" smtClean="0">
                <a:sym typeface="Arial"/>
              </a:rPr>
              <a:t>Dépendance au fournisseur</a:t>
            </a: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 smtClean="0">
                <a:sym typeface="Arial"/>
              </a:rPr>
              <a:t>P</a:t>
            </a:r>
            <a:r>
              <a:rPr lang="fr" sz="1600" dirty="0" smtClean="0">
                <a:sym typeface="Arial"/>
              </a:rPr>
              <a:t>enser </a:t>
            </a:r>
            <a:r>
              <a:rPr lang="fr" sz="1600" dirty="0">
                <a:sym typeface="Arial"/>
              </a:rPr>
              <a:t>le dispositif non lié à ses “créateurs</a:t>
            </a:r>
            <a:r>
              <a:rPr lang="fr" sz="1600" dirty="0" smtClean="0">
                <a:sym typeface="Arial"/>
              </a:rPr>
              <a:t>” pour </a:t>
            </a:r>
            <a:r>
              <a:rPr lang="fr" sz="1600" dirty="0">
                <a:sym typeface="Arial"/>
              </a:rPr>
              <a:t>une meilleure pérennité </a:t>
            </a:r>
            <a:r>
              <a:rPr lang="fr" sz="1600" dirty="0" smtClean="0">
                <a:sym typeface="Arial"/>
              </a:rPr>
              <a:t>?</a:t>
            </a:r>
            <a:endParaRPr lang="fr-FR" sz="1600" dirty="0" smtClean="0">
              <a:sym typeface="Arial"/>
            </a:endParaRPr>
          </a:p>
          <a:p>
            <a:pPr marL="1074738" indent="-285750">
              <a:lnSpc>
                <a:spcPct val="100000"/>
              </a:lnSpc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fr-FR" sz="1600" dirty="0" smtClean="0"/>
              <a:t>Comment </a:t>
            </a:r>
            <a:r>
              <a:rPr lang="fr-FR" sz="1600" dirty="0"/>
              <a:t>le personnel des Musées va s’approprier ces outils et pouvoir les faire évoluer sans faire appelle aux </a:t>
            </a:r>
            <a:r>
              <a:rPr lang="fr-FR" sz="1600" dirty="0" smtClean="0"/>
              <a:t>prestataires ?</a:t>
            </a:r>
            <a:endParaRPr lang="fr-FR" sz="1600" dirty="0" smtClean="0">
              <a:sym typeface="Arial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925137008"/>
              </p:ext>
            </p:extLst>
          </p:nvPr>
        </p:nvGraphicFramePr>
        <p:xfrm>
          <a:off x="3345899" y="315925"/>
          <a:ext cx="5486400" cy="75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00" y="129175"/>
            <a:ext cx="8520599" cy="831299"/>
          </a:xfrm>
        </p:spPr>
        <p:txBody>
          <a:bodyPr/>
          <a:lstStyle/>
          <a:p>
            <a:r>
              <a:rPr lang="fr-FR" sz="3600" dirty="0" smtClean="0"/>
              <a:t>Bilan : les 3C avec des cycles inter-reliés</a:t>
            </a:r>
            <a:endParaRPr lang="fr-FR" sz="3600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423318126"/>
              </p:ext>
            </p:extLst>
          </p:nvPr>
        </p:nvGraphicFramePr>
        <p:xfrm>
          <a:off x="311699" y="4203940"/>
          <a:ext cx="8520599" cy="75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55000"/>
          </a:blip>
          <a:srcRect l="6107" t="4326" r="1781" b="1052"/>
          <a:stretch/>
        </p:blipFill>
        <p:spPr>
          <a:xfrm rot="9900000" flipV="1">
            <a:off x="581454" y="1493606"/>
            <a:ext cx="2189720" cy="2493417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1692561" y="1842634"/>
            <a:ext cx="1121456" cy="897681"/>
          </a:xfrm>
          <a:prstGeom prst="line">
            <a:avLst/>
          </a:prstGeom>
          <a:ln w="19050" cmpd="sng">
            <a:headEnd type="none"/>
            <a:tailEnd type="none" w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Espace réservé du contenu 6"/>
          <p:cNvSpPr txBox="1">
            <a:spLocks/>
          </p:cNvSpPr>
          <p:nvPr/>
        </p:nvSpPr>
        <p:spPr bwMode="auto">
          <a:xfrm>
            <a:off x="1115442" y="1147224"/>
            <a:ext cx="1353456" cy="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000" i="1" dirty="0" smtClean="0">
                <a:solidFill>
                  <a:schemeClr val="accent5"/>
                </a:solidFill>
              </a:rPr>
              <a:t>Usages</a:t>
            </a:r>
            <a:endParaRPr lang="fr-FR" sz="2000" i="1" dirty="0">
              <a:solidFill>
                <a:schemeClr val="accent5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1220238" y="2740315"/>
            <a:ext cx="472324" cy="1318459"/>
          </a:xfrm>
          <a:prstGeom prst="line">
            <a:avLst/>
          </a:prstGeom>
          <a:ln w="19050" cmpd="sng">
            <a:headEnd type="none"/>
            <a:tailEnd type="none" w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22570" y="1568729"/>
            <a:ext cx="1069991" cy="1171587"/>
          </a:xfrm>
          <a:prstGeom prst="line">
            <a:avLst/>
          </a:prstGeom>
          <a:ln w="19050" cmpd="sng">
            <a:headEnd type="none"/>
            <a:tailEnd type="none" w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Espace réservé du contenu 6"/>
          <p:cNvSpPr txBox="1">
            <a:spLocks/>
          </p:cNvSpPr>
          <p:nvPr/>
        </p:nvSpPr>
        <p:spPr bwMode="auto">
          <a:xfrm rot="18234663">
            <a:off x="1972729" y="3495281"/>
            <a:ext cx="1353456" cy="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000" i="1" dirty="0" smtClean="0">
                <a:solidFill>
                  <a:schemeClr val="accent5"/>
                </a:solidFill>
              </a:rPr>
              <a:t>Homme</a:t>
            </a:r>
            <a:endParaRPr lang="fr-FR" sz="2000" i="1" dirty="0">
              <a:solidFill>
                <a:schemeClr val="accent5"/>
              </a:solidFill>
            </a:endParaRPr>
          </a:p>
        </p:txBody>
      </p:sp>
      <p:sp>
        <p:nvSpPr>
          <p:cNvPr id="31" name="Espace réservé du contenu 6"/>
          <p:cNvSpPr txBox="1">
            <a:spLocks/>
          </p:cNvSpPr>
          <p:nvPr/>
        </p:nvSpPr>
        <p:spPr bwMode="auto">
          <a:xfrm rot="16200000">
            <a:off x="-623054" y="2488951"/>
            <a:ext cx="2137160" cy="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000" i="1" dirty="0" smtClean="0">
                <a:solidFill>
                  <a:schemeClr val="accent5"/>
                </a:solidFill>
              </a:rPr>
              <a:t>Technologies</a:t>
            </a:r>
            <a:endParaRPr lang="fr-FR" sz="2000" i="1" dirty="0">
              <a:solidFill>
                <a:schemeClr val="accent5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55000"/>
          </a:blip>
          <a:srcRect l="6107" t="4326" r="1781" b="1052"/>
          <a:stretch/>
        </p:blipFill>
        <p:spPr>
          <a:xfrm rot="9900000" flipV="1">
            <a:off x="3507823" y="1540514"/>
            <a:ext cx="2189720" cy="249341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 flipV="1">
            <a:off x="4618930" y="1889542"/>
            <a:ext cx="1121456" cy="897681"/>
          </a:xfrm>
          <a:prstGeom prst="line">
            <a:avLst/>
          </a:prstGeom>
          <a:ln w="19050" cmpd="sng">
            <a:headEnd type="none"/>
            <a:tailEnd type="none" w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Espace réservé du contenu 6"/>
          <p:cNvSpPr txBox="1">
            <a:spLocks/>
          </p:cNvSpPr>
          <p:nvPr/>
        </p:nvSpPr>
        <p:spPr bwMode="auto">
          <a:xfrm>
            <a:off x="4041811" y="1194132"/>
            <a:ext cx="1353456" cy="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000" i="1" dirty="0" smtClean="0">
                <a:solidFill>
                  <a:schemeClr val="accent5"/>
                </a:solidFill>
              </a:rPr>
              <a:t>Usages</a:t>
            </a:r>
            <a:endParaRPr lang="fr-FR" sz="2000" i="1" dirty="0">
              <a:solidFill>
                <a:schemeClr val="accent5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4146607" y="2787223"/>
            <a:ext cx="472324" cy="1318459"/>
          </a:xfrm>
          <a:prstGeom prst="line">
            <a:avLst/>
          </a:prstGeom>
          <a:ln w="19050" cmpd="sng">
            <a:headEnd type="none"/>
            <a:tailEnd type="none" w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3548939" y="1615637"/>
            <a:ext cx="1069991" cy="1171587"/>
          </a:xfrm>
          <a:prstGeom prst="line">
            <a:avLst/>
          </a:prstGeom>
          <a:ln w="19050" cmpd="sng">
            <a:headEnd type="none"/>
            <a:tailEnd type="none" w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Espace réservé du contenu 6"/>
          <p:cNvSpPr txBox="1">
            <a:spLocks/>
          </p:cNvSpPr>
          <p:nvPr/>
        </p:nvSpPr>
        <p:spPr bwMode="auto">
          <a:xfrm rot="16200000">
            <a:off x="2303315" y="2535859"/>
            <a:ext cx="2137160" cy="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000" i="1" dirty="0" smtClean="0">
                <a:solidFill>
                  <a:schemeClr val="accent5"/>
                </a:solidFill>
              </a:rPr>
              <a:t>Technologies</a:t>
            </a:r>
            <a:endParaRPr lang="fr-FR" sz="2000" i="1" dirty="0">
              <a:solidFill>
                <a:schemeClr val="accent5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55000"/>
          </a:blip>
          <a:srcRect l="6107" t="4326" r="1781" b="1052"/>
          <a:stretch/>
        </p:blipFill>
        <p:spPr>
          <a:xfrm rot="9900000" flipV="1">
            <a:off x="6430138" y="1469633"/>
            <a:ext cx="2189720" cy="2493417"/>
          </a:xfrm>
          <a:prstGeom prst="rect">
            <a:avLst/>
          </a:prstGeom>
        </p:spPr>
      </p:pic>
      <p:cxnSp>
        <p:nvCxnSpPr>
          <p:cNvPr id="39" name="Connecteur droit 38"/>
          <p:cNvCxnSpPr/>
          <p:nvPr/>
        </p:nvCxnSpPr>
        <p:spPr>
          <a:xfrm flipV="1">
            <a:off x="7541245" y="1818661"/>
            <a:ext cx="1121456" cy="897681"/>
          </a:xfrm>
          <a:prstGeom prst="line">
            <a:avLst/>
          </a:prstGeom>
          <a:ln w="19050" cmpd="sng">
            <a:headEnd type="none"/>
            <a:tailEnd type="none" w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Espace réservé du contenu 6"/>
          <p:cNvSpPr txBox="1">
            <a:spLocks/>
          </p:cNvSpPr>
          <p:nvPr/>
        </p:nvSpPr>
        <p:spPr bwMode="auto">
          <a:xfrm>
            <a:off x="6964126" y="1123251"/>
            <a:ext cx="1353456" cy="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000" i="1" dirty="0" smtClean="0">
                <a:solidFill>
                  <a:schemeClr val="accent5"/>
                </a:solidFill>
              </a:rPr>
              <a:t>Usages</a:t>
            </a:r>
            <a:endParaRPr lang="fr-FR" sz="2000" i="1" dirty="0">
              <a:solidFill>
                <a:schemeClr val="accent5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7068922" y="2716342"/>
            <a:ext cx="472324" cy="1318459"/>
          </a:xfrm>
          <a:prstGeom prst="line">
            <a:avLst/>
          </a:prstGeom>
          <a:ln w="19050" cmpd="sng">
            <a:headEnd type="none"/>
            <a:tailEnd type="none" w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6471254" y="1544756"/>
            <a:ext cx="1069991" cy="1171587"/>
          </a:xfrm>
          <a:prstGeom prst="line">
            <a:avLst/>
          </a:prstGeom>
          <a:ln w="19050" cmpd="sng">
            <a:headEnd type="none"/>
            <a:tailEnd type="none" w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Espace réservé du contenu 6"/>
          <p:cNvSpPr txBox="1">
            <a:spLocks/>
          </p:cNvSpPr>
          <p:nvPr/>
        </p:nvSpPr>
        <p:spPr bwMode="auto">
          <a:xfrm rot="16200000">
            <a:off x="5225630" y="2464978"/>
            <a:ext cx="2137160" cy="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000" i="1" dirty="0" smtClean="0">
                <a:solidFill>
                  <a:schemeClr val="accent5"/>
                </a:solidFill>
              </a:rPr>
              <a:t>Technologies</a:t>
            </a:r>
            <a:endParaRPr lang="fr-FR" sz="2000" i="1" dirty="0">
              <a:solidFill>
                <a:schemeClr val="accent5"/>
              </a:solidFill>
            </a:endParaRPr>
          </a:p>
        </p:txBody>
      </p:sp>
      <p:sp>
        <p:nvSpPr>
          <p:cNvPr id="44" name="Espace réservé du contenu 6"/>
          <p:cNvSpPr txBox="1">
            <a:spLocks/>
          </p:cNvSpPr>
          <p:nvPr/>
        </p:nvSpPr>
        <p:spPr bwMode="auto">
          <a:xfrm rot="18234663">
            <a:off x="4970494" y="3496209"/>
            <a:ext cx="1353456" cy="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000" i="1" dirty="0" smtClean="0">
                <a:solidFill>
                  <a:schemeClr val="accent5"/>
                </a:solidFill>
              </a:rPr>
              <a:t>Homme</a:t>
            </a:r>
            <a:endParaRPr lang="fr-FR" sz="2000" i="1" dirty="0">
              <a:solidFill>
                <a:schemeClr val="accent5"/>
              </a:solidFill>
            </a:endParaRPr>
          </a:p>
        </p:txBody>
      </p:sp>
      <p:sp>
        <p:nvSpPr>
          <p:cNvPr id="45" name="Espace réservé du contenu 6"/>
          <p:cNvSpPr txBox="1">
            <a:spLocks/>
          </p:cNvSpPr>
          <p:nvPr/>
        </p:nvSpPr>
        <p:spPr bwMode="auto">
          <a:xfrm rot="18234663">
            <a:off x="7856495" y="3470379"/>
            <a:ext cx="1353456" cy="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000" i="1" dirty="0" smtClean="0">
                <a:solidFill>
                  <a:schemeClr val="accent5"/>
                </a:solidFill>
              </a:rPr>
              <a:t>Homme</a:t>
            </a:r>
            <a:endParaRPr lang="fr-FR" sz="2000" i="1" dirty="0">
              <a:solidFill>
                <a:schemeClr val="accent5"/>
              </a:solidFill>
            </a:endParaRPr>
          </a:p>
        </p:txBody>
      </p:sp>
      <p:grpSp>
        <p:nvGrpSpPr>
          <p:cNvPr id="58" name="Grouper 57"/>
          <p:cNvGrpSpPr/>
          <p:nvPr/>
        </p:nvGrpSpPr>
        <p:grpSpPr>
          <a:xfrm>
            <a:off x="810797" y="1415682"/>
            <a:ext cx="7850474" cy="3458470"/>
            <a:chOff x="810797" y="1415682"/>
            <a:chExt cx="7850474" cy="3458470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20685" y="1415682"/>
              <a:ext cx="451281" cy="1371541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41245" y="1569476"/>
              <a:ext cx="1120026" cy="94350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18930" y="3000559"/>
              <a:ext cx="693622" cy="990888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41811" y="1490793"/>
              <a:ext cx="1224283" cy="918953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0797" y="2610382"/>
              <a:ext cx="1309888" cy="121726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01685" y="4097255"/>
              <a:ext cx="1320725" cy="776897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72012" y="3336642"/>
              <a:ext cx="778204" cy="864362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822520" y="2409746"/>
              <a:ext cx="438581" cy="1794195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57516" y="2954667"/>
              <a:ext cx="560066" cy="76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2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00" y="11612"/>
            <a:ext cx="8520599" cy="831299"/>
          </a:xfrm>
        </p:spPr>
        <p:txBody>
          <a:bodyPr/>
          <a:lstStyle/>
          <a:p>
            <a:r>
              <a:rPr lang="fr-FR" sz="3200" dirty="0" smtClean="0"/>
              <a:t>Rappel du calendrier général de l’étude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8832300" cy="3354000"/>
          </a:xfrm>
        </p:spPr>
        <p:txBody>
          <a:bodyPr/>
          <a:lstStyle/>
          <a:p>
            <a:r>
              <a:rPr lang="fr-FR" dirty="0" smtClean="0"/>
              <a:t>Phase </a:t>
            </a:r>
            <a:r>
              <a:rPr lang="fr-FR" dirty="0"/>
              <a:t>1 = </a:t>
            </a:r>
            <a:r>
              <a:rPr lang="fr-FR" dirty="0" smtClean="0"/>
              <a:t>étude </a:t>
            </a:r>
            <a:r>
              <a:rPr lang="fr-FR" dirty="0"/>
              <a:t>des usages </a:t>
            </a:r>
            <a:r>
              <a:rPr lang="fr-FR" dirty="0" smtClean="0"/>
              <a:t>(Geneviève)</a:t>
            </a:r>
            <a:endParaRPr lang="fr-FR" dirty="0"/>
          </a:p>
          <a:p>
            <a:r>
              <a:rPr lang="fr-FR" dirty="0"/>
              <a:t>Phase 2 = </a:t>
            </a:r>
            <a:r>
              <a:rPr lang="fr-FR" dirty="0" smtClean="0"/>
              <a:t>étude </a:t>
            </a:r>
            <a:r>
              <a:rPr lang="fr-FR" dirty="0"/>
              <a:t>les technologies utilisées </a:t>
            </a:r>
            <a:r>
              <a:rPr lang="fr-FR" dirty="0" smtClean="0"/>
              <a:t>; état </a:t>
            </a:r>
            <a:r>
              <a:rPr lang="fr-FR" dirty="0"/>
              <a:t>de l’art des applications </a:t>
            </a:r>
            <a:r>
              <a:rPr lang="fr-FR" dirty="0" smtClean="0"/>
              <a:t>(Etienne)</a:t>
            </a:r>
            <a:endParaRPr lang="fr-FR" dirty="0"/>
          </a:p>
          <a:p>
            <a:r>
              <a:rPr lang="fr-FR" dirty="0"/>
              <a:t>Phase 3 = </a:t>
            </a:r>
            <a:r>
              <a:rPr lang="fr-FR" dirty="0" smtClean="0"/>
              <a:t>analyse des </a:t>
            </a:r>
            <a:r>
              <a:rPr lang="fr-FR" dirty="0"/>
              <a:t>interfaces usages VS technologies </a:t>
            </a:r>
            <a:r>
              <a:rPr lang="fr-FR" dirty="0" smtClean="0"/>
              <a:t>(Florent)</a:t>
            </a:r>
            <a:endParaRPr lang="fr-FR" dirty="0"/>
          </a:p>
          <a:p>
            <a:r>
              <a:rPr lang="fr-FR" dirty="0"/>
              <a:t>Phase 4 = guide de bonnes pratiques qui reprend les usages + </a:t>
            </a:r>
            <a:r>
              <a:rPr lang="fr-FR" dirty="0" smtClean="0"/>
              <a:t>préconisations (tous)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4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5484"/>
            <a:ext cx="7772400" cy="457200"/>
          </a:xfrm>
        </p:spPr>
        <p:txBody>
          <a:bodyPr/>
          <a:lstStyle/>
          <a:p>
            <a:r>
              <a:rPr lang="fr-FR" sz="3200" dirty="0" smtClean="0">
                <a:solidFill>
                  <a:srgbClr val="000000"/>
                </a:solidFill>
                <a:latin typeface="Lucida Grande" charset="0"/>
              </a:rPr>
              <a:t>Méthodologie</a:t>
            </a:r>
            <a:r>
              <a:rPr lang="fr-FR" sz="4000" dirty="0" smtClean="0">
                <a:solidFill>
                  <a:srgbClr val="000000"/>
                </a:solidFill>
                <a:latin typeface="Lucida Grande" charset="0"/>
              </a:rPr>
              <a:t> </a:t>
            </a:r>
            <a:endParaRPr lang="fr-FR" dirty="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37" y="642684"/>
            <a:ext cx="8762257" cy="46863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fr-FR" sz="2000" dirty="0">
                <a:latin typeface="Open sans"/>
                <a:cs typeface="Open sans"/>
              </a:rPr>
              <a:t>démarche qualitative (durant 3 mois au printemps 2015), par observations d</a:t>
            </a:r>
            <a:r>
              <a:rPr lang="ja-JP" altLang="fr-FR" sz="2000" dirty="0">
                <a:latin typeface="Open sans"/>
                <a:cs typeface="Open sans"/>
              </a:rPr>
              <a:t>’</a:t>
            </a:r>
            <a:r>
              <a:rPr lang="fr-FR" sz="2000" dirty="0">
                <a:latin typeface="Open sans"/>
                <a:cs typeface="Open sans"/>
              </a:rPr>
              <a:t>usages (</a:t>
            </a:r>
            <a:r>
              <a:rPr lang="it-IT" sz="2000" dirty="0">
                <a:latin typeface="Open sans"/>
                <a:cs typeface="Open sans"/>
              </a:rPr>
              <a:t>Smartphone (</a:t>
            </a:r>
            <a:r>
              <a:rPr lang="it-IT" sz="2000" dirty="0" err="1">
                <a:latin typeface="Open sans"/>
                <a:cs typeface="Open sans"/>
              </a:rPr>
              <a:t>Iphone</a:t>
            </a:r>
            <a:r>
              <a:rPr lang="it-IT" sz="2000" dirty="0">
                <a:latin typeface="Open sans"/>
                <a:cs typeface="Open sans"/>
              </a:rPr>
              <a:t>, Sony, Samsung, Motorola)</a:t>
            </a:r>
            <a:br>
              <a:rPr lang="it-IT" sz="2000" dirty="0">
                <a:latin typeface="Open sans"/>
                <a:cs typeface="Open sans"/>
              </a:rPr>
            </a:br>
            <a:r>
              <a:rPr lang="en-US" sz="2000" dirty="0" err="1">
                <a:latin typeface="Open sans"/>
                <a:cs typeface="Open sans"/>
              </a:rPr>
              <a:t>Tablette</a:t>
            </a:r>
            <a:r>
              <a:rPr lang="en-US" sz="2000" dirty="0">
                <a:latin typeface="Open sans"/>
                <a:cs typeface="Open sans"/>
              </a:rPr>
              <a:t> </a:t>
            </a:r>
            <a:r>
              <a:rPr lang="en-US" sz="2000" dirty="0" err="1">
                <a:latin typeface="Open sans"/>
                <a:cs typeface="Open sans"/>
              </a:rPr>
              <a:t>Ipad</a:t>
            </a:r>
            <a:r>
              <a:rPr lang="en-US" sz="2000" dirty="0">
                <a:latin typeface="Open sans"/>
                <a:cs typeface="Open sans"/>
              </a:rPr>
              <a:t>, Windows8 Acer, </a:t>
            </a:r>
            <a:r>
              <a:rPr lang="it-IT" sz="2000" dirty="0" err="1">
                <a:latin typeface="Open sans"/>
                <a:cs typeface="Open sans"/>
              </a:rPr>
              <a:t>Archos</a:t>
            </a:r>
            <a:r>
              <a:rPr lang="it-IT" sz="2000" dirty="0">
                <a:latin typeface="Open sans"/>
                <a:cs typeface="Open sans"/>
              </a:rPr>
              <a:t>)</a:t>
            </a:r>
            <a:r>
              <a:rPr lang="fr-FR" sz="2000" dirty="0">
                <a:latin typeface="Open sans"/>
                <a:cs typeface="Open sans"/>
              </a:rPr>
              <a:t> et entretiens semi-directifs. 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fr-FR" sz="2000" b="1" dirty="0">
                <a:latin typeface="Open sans"/>
                <a:cs typeface="Open sans"/>
              </a:rPr>
              <a:t>Professionnels de la conception-réalisation hors institutions patrimoniales </a:t>
            </a:r>
            <a:r>
              <a:rPr lang="fr-FR" sz="2000" dirty="0">
                <a:latin typeface="Open sans"/>
                <a:cs typeface="Open sans"/>
              </a:rPr>
              <a:t>: 6 Indépendante design et création sonores, Indépendant design graphique et interactif, Développeur, designer </a:t>
            </a:r>
            <a:r>
              <a:rPr lang="fr-FR" sz="2000" dirty="0" err="1">
                <a:latin typeface="Open sans"/>
                <a:cs typeface="Open sans"/>
              </a:rPr>
              <a:t>Devocité</a:t>
            </a:r>
            <a:r>
              <a:rPr lang="fr-FR" sz="2000" dirty="0">
                <a:latin typeface="Open sans"/>
                <a:cs typeface="Open sans"/>
              </a:rPr>
              <a:t> , Directrice développement et opérations </a:t>
            </a:r>
            <a:r>
              <a:rPr lang="fr-FR" sz="2000" dirty="0" err="1">
                <a:latin typeface="Open sans"/>
                <a:cs typeface="Open sans"/>
              </a:rPr>
              <a:t>smArtapps</a:t>
            </a:r>
            <a:r>
              <a:rPr lang="fr-FR" sz="2000" dirty="0">
                <a:latin typeface="Open sans"/>
                <a:cs typeface="Open sans"/>
              </a:rPr>
              <a:t> , Responsable développement Art Graphique et Patrimoine, Chef projet digital indépendant (</a:t>
            </a:r>
            <a:r>
              <a:rPr lang="fr-FR" sz="2000" dirty="0" err="1">
                <a:latin typeface="Open sans"/>
                <a:cs typeface="Open sans"/>
              </a:rPr>
              <a:t>Camineo</a:t>
            </a:r>
            <a:r>
              <a:rPr lang="fr-FR" sz="2000" dirty="0">
                <a:latin typeface="Open sans"/>
                <a:cs typeface="Open sans"/>
              </a:rPr>
              <a:t>)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fr-FR" sz="2000" b="1" dirty="0">
                <a:latin typeface="Open sans"/>
                <a:cs typeface="Open sans"/>
              </a:rPr>
              <a:t>Professionnels du patrimoine</a:t>
            </a:r>
            <a:r>
              <a:rPr lang="fr-FR" sz="2000" dirty="0">
                <a:latin typeface="Open sans"/>
                <a:cs typeface="Open sans"/>
              </a:rPr>
              <a:t>: 5 Responsable des projets numériques Musée d</a:t>
            </a:r>
            <a:r>
              <a:rPr lang="ja-JP" altLang="fr-FR" sz="2000" dirty="0">
                <a:latin typeface="Open sans"/>
                <a:cs typeface="Open sans"/>
              </a:rPr>
              <a:t>’</a:t>
            </a:r>
            <a:r>
              <a:rPr lang="fr-FR" sz="2000" dirty="0">
                <a:latin typeface="Open sans"/>
                <a:cs typeface="Open sans"/>
              </a:rPr>
              <a:t>histoire de Nantes Chargée des nouveaux médias Musée de Cluny Chargée de mission numérique Ministère de la Culture Responsable de la médiation Cité de l</a:t>
            </a:r>
            <a:r>
              <a:rPr lang="ja-JP" altLang="fr-FR" sz="2000" dirty="0">
                <a:latin typeface="Open sans"/>
                <a:cs typeface="Open sans"/>
              </a:rPr>
              <a:t>’</a:t>
            </a:r>
            <a:r>
              <a:rPr lang="fr-FR" sz="2000" dirty="0">
                <a:latin typeface="Open sans"/>
                <a:cs typeface="Open sans"/>
              </a:rPr>
              <a:t>Espace Toulouse Chef de projets numériques Museum d</a:t>
            </a:r>
            <a:r>
              <a:rPr lang="ja-JP" altLang="fr-FR" sz="2000" dirty="0">
                <a:latin typeface="Open sans"/>
                <a:cs typeface="Open sans"/>
              </a:rPr>
              <a:t>’</a:t>
            </a:r>
            <a:r>
              <a:rPr lang="fr-FR" sz="2000" dirty="0">
                <a:latin typeface="Open sans"/>
                <a:cs typeface="Open sans"/>
              </a:rPr>
              <a:t>histoire naturelle Toulouse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fr-FR" sz="2000" b="1" dirty="0">
                <a:latin typeface="Open sans"/>
                <a:cs typeface="Open sans"/>
              </a:rPr>
              <a:t>Publics</a:t>
            </a:r>
            <a:r>
              <a:rPr lang="fr-FR" sz="2000" dirty="0">
                <a:latin typeface="Open sans"/>
                <a:cs typeface="Open sans"/>
              </a:rPr>
              <a:t> : jeunes (18-25 ans) : 13</a:t>
            </a:r>
          </a:p>
          <a:p>
            <a:pPr marL="357188" algn="just">
              <a:lnSpc>
                <a:spcPct val="90000"/>
              </a:lnSpc>
            </a:pPr>
            <a:r>
              <a:rPr sz="2000" noProof="1" smtClean="0">
                <a:latin typeface="Open sans"/>
                <a:cs typeface="Open sans"/>
              </a:rPr>
              <a:t>Etudiants </a:t>
            </a:r>
            <a:r>
              <a:rPr sz="2000" noProof="1">
                <a:latin typeface="Open sans"/>
                <a:cs typeface="Open sans"/>
              </a:rPr>
              <a:t>Médiation culturelle (2), et étudiants Métiers de l’Internet et du multimédia (11), dont 4 usages collectifs (2 ou 3 étudiants) et 2 usages individuels</a:t>
            </a:r>
            <a:endParaRPr lang="fr-FR" sz="2000" dirty="0">
              <a:latin typeface="Open sans"/>
              <a:cs typeface="Open sans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fr-FR" sz="2000" dirty="0">
                <a:latin typeface="Open sans"/>
                <a:cs typeface="Open sans"/>
              </a:rPr>
              <a:t> </a:t>
            </a:r>
            <a:r>
              <a:rPr lang="fr-FR" sz="2000" b="1" dirty="0">
                <a:latin typeface="Open sans"/>
                <a:cs typeface="Open sans"/>
              </a:rPr>
              <a:t>Applications</a:t>
            </a:r>
            <a:r>
              <a:rPr lang="fr-FR" sz="2000" dirty="0">
                <a:latin typeface="Open sans"/>
                <a:cs typeface="Open sans"/>
              </a:rPr>
              <a:t> </a:t>
            </a:r>
            <a:r>
              <a:rPr lang="fr-FR" sz="2000" b="1" dirty="0">
                <a:latin typeface="Open sans"/>
                <a:cs typeface="Open sans"/>
              </a:rPr>
              <a:t>choisies par les usagers rencontrés </a:t>
            </a:r>
            <a:r>
              <a:rPr lang="fr-FR" sz="2000" dirty="0">
                <a:latin typeface="Open sans"/>
                <a:cs typeface="Open sans"/>
              </a:rPr>
              <a:t>: </a:t>
            </a:r>
            <a:r>
              <a:rPr lang="fr-FR" sz="2000" dirty="0" err="1">
                <a:latin typeface="Open sans"/>
                <a:cs typeface="Open sans"/>
              </a:rPr>
              <a:t>Devocité</a:t>
            </a:r>
            <a:r>
              <a:rPr lang="fr-FR" sz="2000" i="1" dirty="0">
                <a:latin typeface="Open sans"/>
                <a:cs typeface="Open sans"/>
              </a:rPr>
              <a:t> </a:t>
            </a:r>
            <a:r>
              <a:rPr lang="fr-FR" sz="2000" dirty="0">
                <a:latin typeface="Open sans"/>
                <a:cs typeface="Open sans"/>
              </a:rPr>
              <a:t>et</a:t>
            </a:r>
            <a:r>
              <a:rPr lang="fr-FR" sz="2000" i="1" dirty="0">
                <a:latin typeface="Open sans"/>
                <a:cs typeface="Open sans"/>
              </a:rPr>
              <a:t> </a:t>
            </a:r>
            <a:r>
              <a:rPr lang="fr-FR" sz="2000" dirty="0">
                <a:latin typeface="Open sans"/>
                <a:cs typeface="Open sans"/>
              </a:rPr>
              <a:t>Mosquito </a:t>
            </a:r>
            <a:r>
              <a:rPr lang="fr-FR" sz="2000" i="1" dirty="0">
                <a:latin typeface="Open sans"/>
                <a:cs typeface="Open sans"/>
              </a:rPr>
              <a:t>Le Livre des Siècles</a:t>
            </a:r>
            <a:r>
              <a:rPr lang="fr-FR" sz="2000" dirty="0">
                <a:latin typeface="Open sans"/>
                <a:cs typeface="Open sans"/>
              </a:rPr>
              <a:t>, </a:t>
            </a:r>
            <a:r>
              <a:rPr lang="fr-FR" sz="2000" dirty="0" err="1">
                <a:latin typeface="Open sans"/>
                <a:cs typeface="Open sans"/>
              </a:rPr>
              <a:t>smArtapps</a:t>
            </a:r>
            <a:r>
              <a:rPr lang="fr-FR" sz="2000" dirty="0">
                <a:latin typeface="Open sans"/>
                <a:cs typeface="Open sans"/>
              </a:rPr>
              <a:t> </a:t>
            </a:r>
            <a:r>
              <a:rPr lang="fr-FR" sz="2000" i="1" dirty="0" err="1">
                <a:latin typeface="Open sans"/>
                <a:cs typeface="Open sans"/>
              </a:rPr>
              <a:t>smArtGuide</a:t>
            </a:r>
            <a:r>
              <a:rPr lang="fr-FR" sz="2000" i="1" dirty="0">
                <a:latin typeface="Open sans"/>
                <a:cs typeface="Open sans"/>
              </a:rPr>
              <a:t> </a:t>
            </a:r>
            <a:r>
              <a:rPr lang="fr-FR" sz="2000" dirty="0">
                <a:latin typeface="Open sans"/>
                <a:cs typeface="Open sans"/>
              </a:rPr>
              <a:t>, Art Graphique et Patrimoine </a:t>
            </a:r>
            <a:r>
              <a:rPr lang="fr-FR" sz="2000" i="1" dirty="0">
                <a:latin typeface="Open sans"/>
                <a:cs typeface="Open sans"/>
              </a:rPr>
              <a:t>Jumièges 3D </a:t>
            </a:r>
            <a:r>
              <a:rPr lang="fr-FR" sz="2000" dirty="0">
                <a:latin typeface="Open sans"/>
                <a:cs typeface="Open sans"/>
              </a:rPr>
              <a:t>, </a:t>
            </a:r>
            <a:r>
              <a:rPr lang="fr-FR" sz="2000" dirty="0" err="1">
                <a:latin typeface="Open sans"/>
                <a:cs typeface="Open sans"/>
              </a:rPr>
              <a:t>Camineo</a:t>
            </a:r>
            <a:r>
              <a:rPr lang="fr-FR" sz="2000" dirty="0">
                <a:latin typeface="Open sans"/>
                <a:cs typeface="Open sans"/>
              </a:rPr>
              <a:t> </a:t>
            </a:r>
            <a:r>
              <a:rPr lang="fr-FR" sz="2000" i="1" dirty="0" err="1">
                <a:latin typeface="Open sans"/>
                <a:cs typeface="Open sans"/>
              </a:rPr>
              <a:t>Archeoparc</a:t>
            </a:r>
            <a:r>
              <a:rPr lang="fr-FR" sz="2000" i="1" dirty="0">
                <a:latin typeface="Open sans"/>
                <a:cs typeface="Open sans"/>
              </a:rPr>
              <a:t> de la Dame de Brassempouy</a:t>
            </a:r>
            <a:r>
              <a:rPr lang="fr-FR" sz="2000" dirty="0">
                <a:latin typeface="Open sans"/>
                <a:cs typeface="Open sans"/>
              </a:rPr>
              <a:t>, Centre de Monuments Nationaux et PIMPIM TEAM  </a:t>
            </a:r>
            <a:r>
              <a:rPr lang="fr-FR" sz="2000" i="1" dirty="0">
                <a:latin typeface="Open sans"/>
                <a:cs typeface="Open sans"/>
              </a:rPr>
              <a:t>Le roi et la salamandre: Parcours le Royaume avec François 1er</a:t>
            </a:r>
            <a:r>
              <a:rPr lang="fr-FR" sz="2000" dirty="0">
                <a:latin typeface="Open sans"/>
                <a:cs typeface="Open sans"/>
              </a:rPr>
              <a:t>, Cité de l</a:t>
            </a:r>
            <a:r>
              <a:rPr lang="ja-JP" altLang="fr-FR" sz="2000" dirty="0">
                <a:latin typeface="Open sans"/>
                <a:cs typeface="Open sans"/>
              </a:rPr>
              <a:t>’</a:t>
            </a:r>
            <a:r>
              <a:rPr lang="fr-FR" sz="2000" dirty="0">
                <a:latin typeface="Open sans"/>
                <a:cs typeface="Open sans"/>
              </a:rPr>
              <a:t>Espace de Toulouse </a:t>
            </a:r>
            <a:r>
              <a:rPr lang="fr-FR" sz="2000" i="1" dirty="0">
                <a:latin typeface="Open sans"/>
                <a:cs typeface="Open sans"/>
              </a:rPr>
              <a:t>CHESS</a:t>
            </a:r>
            <a:r>
              <a:rPr lang="fr-FR" sz="2000" dirty="0">
                <a:latin typeface="Open sans"/>
                <a:cs typeface="Open sans"/>
              </a:rPr>
              <a:t> et application visite </a:t>
            </a:r>
            <a:r>
              <a:rPr lang="fr-FR" sz="2000" i="1" dirty="0">
                <a:latin typeface="Open sans"/>
                <a:cs typeface="Open sans"/>
              </a:rPr>
              <a:t>Cité de l</a:t>
            </a:r>
            <a:r>
              <a:rPr lang="ja-JP" altLang="fr-FR" sz="2000" i="1" dirty="0">
                <a:latin typeface="Open sans"/>
                <a:cs typeface="Open sans"/>
              </a:rPr>
              <a:t>’</a:t>
            </a:r>
            <a:r>
              <a:rPr lang="fr-FR" sz="2000" i="1" dirty="0">
                <a:latin typeface="Open sans"/>
                <a:cs typeface="Open sans"/>
              </a:rPr>
              <a:t>Espace</a:t>
            </a:r>
            <a:r>
              <a:rPr lang="fr-FR" sz="2000" dirty="0">
                <a:latin typeface="Open sans"/>
                <a:cs typeface="Open sans"/>
              </a:rPr>
              <a:t>, Muséum d</a:t>
            </a:r>
            <a:r>
              <a:rPr lang="ja-JP" altLang="fr-FR" sz="2000" dirty="0">
                <a:latin typeface="Open sans"/>
                <a:cs typeface="Open sans"/>
              </a:rPr>
              <a:t>’</a:t>
            </a:r>
            <a:r>
              <a:rPr lang="fr-FR" sz="2000" dirty="0">
                <a:latin typeface="Open sans"/>
                <a:cs typeface="Open sans"/>
              </a:rPr>
              <a:t>Histoire Naturelle de Toulouse </a:t>
            </a:r>
            <a:r>
              <a:rPr lang="fr-FR" sz="2000" i="1" dirty="0">
                <a:latin typeface="Open sans"/>
                <a:cs typeface="Open sans"/>
              </a:rPr>
              <a:t>Muséum LSF Flora</a:t>
            </a:r>
            <a:r>
              <a:rPr lang="ja-JP" altLang="fr-FR" sz="2000" i="1" dirty="0">
                <a:latin typeface="Open sans"/>
                <a:cs typeface="Open sans"/>
              </a:rPr>
              <a:t>’</a:t>
            </a:r>
            <a:r>
              <a:rPr lang="fr-FR" sz="2000" i="1" dirty="0" err="1">
                <a:latin typeface="Open sans"/>
                <a:cs typeface="Open sans"/>
              </a:rPr>
              <a:t>um</a:t>
            </a:r>
            <a:r>
              <a:rPr lang="fr-FR" sz="2000" dirty="0">
                <a:latin typeface="Open sans"/>
                <a:cs typeface="Open sans"/>
              </a:rPr>
              <a:t>, Paris Musées et Palais Galliera </a:t>
            </a:r>
            <a:r>
              <a:rPr lang="fr-FR" sz="2000" i="1" dirty="0">
                <a:latin typeface="Open sans"/>
                <a:cs typeface="Open sans"/>
              </a:rPr>
              <a:t>Jeanne Lanvin</a:t>
            </a:r>
            <a:r>
              <a:rPr lang="fr-FR" sz="2000" dirty="0">
                <a:latin typeface="Open sans"/>
                <a:cs typeface="Open sans"/>
              </a:rPr>
              <a:t>, SNCF-STIF </a:t>
            </a:r>
            <a:r>
              <a:rPr lang="fr-FR" sz="2000" i="1" dirty="0" err="1">
                <a:latin typeface="Open sans"/>
                <a:cs typeface="Open sans"/>
              </a:rPr>
              <a:t>Hapi</a:t>
            </a:r>
            <a:r>
              <a:rPr lang="fr-FR" sz="2000" dirty="0">
                <a:latin typeface="Open sans"/>
                <a:cs typeface="Open sans"/>
              </a:rPr>
              <a:t>, </a:t>
            </a:r>
            <a:r>
              <a:rPr lang="fr-FR" sz="2000" dirty="0" err="1">
                <a:latin typeface="Open sans"/>
                <a:cs typeface="Open sans"/>
              </a:rPr>
              <a:t>Coktel</a:t>
            </a:r>
            <a:r>
              <a:rPr lang="fr-FR" sz="2000" dirty="0">
                <a:latin typeface="Open sans"/>
                <a:cs typeface="Open sans"/>
              </a:rPr>
              <a:t> Vision, Édition Sierra</a:t>
            </a:r>
            <a:r>
              <a:rPr lang="fr-FR" sz="2000" i="1" dirty="0">
                <a:latin typeface="Open sans"/>
                <a:cs typeface="Open sans"/>
              </a:rPr>
              <a:t> Les secrets du château</a:t>
            </a:r>
            <a:r>
              <a:rPr lang="fr-FR" sz="2000" dirty="0">
                <a:latin typeface="Open sans"/>
                <a:cs typeface="Open sans"/>
              </a:rPr>
              <a:t/>
            </a:r>
            <a:br>
              <a:rPr lang="fr-FR" sz="2000" dirty="0">
                <a:latin typeface="Open sans"/>
                <a:cs typeface="Open sans"/>
              </a:rPr>
            </a:br>
            <a:endParaRPr lang="fr-FR" sz="2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1529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5484"/>
            <a:ext cx="7772400" cy="457200"/>
          </a:xfrm>
        </p:spPr>
        <p:txBody>
          <a:bodyPr/>
          <a:lstStyle/>
          <a:p>
            <a:r>
              <a:rPr lang="fr-FR" sz="3200" dirty="0" smtClean="0">
                <a:solidFill>
                  <a:srgbClr val="000000"/>
                </a:solidFill>
                <a:latin typeface="Lucida Grande" charset="0"/>
              </a:rPr>
              <a:t>Méthodologie (suite)</a:t>
            </a:r>
            <a:r>
              <a:rPr lang="fr-FR" sz="4000" dirty="0" smtClean="0">
                <a:solidFill>
                  <a:srgbClr val="000000"/>
                </a:solidFill>
                <a:latin typeface="Lucida Grande" charset="0"/>
              </a:rPr>
              <a:t> </a:t>
            </a:r>
            <a:endParaRPr lang="fr-FR" dirty="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37" y="642684"/>
            <a:ext cx="8762257" cy="4686300"/>
          </a:xfrm>
        </p:spPr>
        <p:txBody>
          <a:bodyPr/>
          <a:lstStyle/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fr-FR" sz="2000" b="1" dirty="0" smtClean="0">
                <a:latin typeface="Open sans"/>
                <a:cs typeface="Open sans"/>
              </a:rPr>
              <a:t>Publics</a:t>
            </a:r>
            <a:r>
              <a:rPr lang="fr-FR" sz="2000" dirty="0" smtClean="0">
                <a:latin typeface="Open sans"/>
                <a:cs typeface="Open sans"/>
              </a:rPr>
              <a:t> </a:t>
            </a:r>
            <a:r>
              <a:rPr lang="fr-FR" sz="2000" dirty="0">
                <a:latin typeface="Open sans"/>
                <a:cs typeface="Open sans"/>
              </a:rPr>
              <a:t>: jeunes (18-25 ans) : 13</a:t>
            </a:r>
          </a:p>
          <a:p>
            <a:pPr marL="357188" algn="just">
              <a:lnSpc>
                <a:spcPct val="90000"/>
              </a:lnSpc>
            </a:pPr>
            <a:r>
              <a:rPr sz="2000" noProof="1" smtClean="0">
                <a:latin typeface="Open sans"/>
                <a:cs typeface="Open sans"/>
              </a:rPr>
              <a:t>Etudiants </a:t>
            </a:r>
            <a:r>
              <a:rPr sz="2000" noProof="1">
                <a:latin typeface="Open sans"/>
                <a:cs typeface="Open sans"/>
              </a:rPr>
              <a:t>Médiation culturelle (2), et étudiants Métiers de l’Internet et du multimédia (11), dont 4 usages collectifs (2 ou 3 étudiants) et 2 usages individuels</a:t>
            </a:r>
            <a:endParaRPr lang="fr-FR" sz="2000" dirty="0">
              <a:latin typeface="Open sans"/>
              <a:cs typeface="Open sans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fr-FR" sz="2000" dirty="0">
                <a:latin typeface="Open sans"/>
                <a:cs typeface="Open sans"/>
              </a:rPr>
              <a:t> </a:t>
            </a:r>
            <a:r>
              <a:rPr lang="fr-FR" sz="2000" b="1" dirty="0">
                <a:latin typeface="Open sans"/>
                <a:cs typeface="Open sans"/>
              </a:rPr>
              <a:t>Applications</a:t>
            </a:r>
            <a:r>
              <a:rPr lang="fr-FR" sz="2000" dirty="0">
                <a:latin typeface="Open sans"/>
                <a:cs typeface="Open sans"/>
              </a:rPr>
              <a:t> </a:t>
            </a:r>
            <a:r>
              <a:rPr lang="fr-FR" sz="2000" b="1" dirty="0">
                <a:latin typeface="Open sans"/>
                <a:cs typeface="Open sans"/>
              </a:rPr>
              <a:t>choisies par les usagers rencontrés </a:t>
            </a:r>
            <a:r>
              <a:rPr lang="fr-FR" sz="2000" dirty="0">
                <a:latin typeface="Open sans"/>
                <a:cs typeface="Open sans"/>
              </a:rPr>
              <a:t>: </a:t>
            </a:r>
            <a:r>
              <a:rPr lang="fr-FR" sz="2000" dirty="0" err="1">
                <a:latin typeface="Open sans"/>
                <a:cs typeface="Open sans"/>
              </a:rPr>
              <a:t>Devocité</a:t>
            </a:r>
            <a:r>
              <a:rPr lang="fr-FR" sz="2000" i="1" dirty="0">
                <a:latin typeface="Open sans"/>
                <a:cs typeface="Open sans"/>
              </a:rPr>
              <a:t> </a:t>
            </a:r>
            <a:r>
              <a:rPr lang="fr-FR" sz="2000" dirty="0">
                <a:latin typeface="Open sans"/>
                <a:cs typeface="Open sans"/>
              </a:rPr>
              <a:t>et</a:t>
            </a:r>
            <a:r>
              <a:rPr lang="fr-FR" sz="2000" i="1" dirty="0">
                <a:latin typeface="Open sans"/>
                <a:cs typeface="Open sans"/>
              </a:rPr>
              <a:t> </a:t>
            </a:r>
            <a:r>
              <a:rPr lang="fr-FR" sz="2000" dirty="0">
                <a:latin typeface="Open sans"/>
                <a:cs typeface="Open sans"/>
              </a:rPr>
              <a:t>Mosquito </a:t>
            </a:r>
            <a:r>
              <a:rPr lang="fr-FR" sz="2000" i="1" dirty="0">
                <a:latin typeface="Open sans"/>
                <a:cs typeface="Open sans"/>
              </a:rPr>
              <a:t>Le Livre des Siècles</a:t>
            </a:r>
            <a:r>
              <a:rPr lang="fr-FR" sz="2000" dirty="0">
                <a:latin typeface="Open sans"/>
                <a:cs typeface="Open sans"/>
              </a:rPr>
              <a:t>, </a:t>
            </a:r>
            <a:r>
              <a:rPr lang="fr-FR" sz="2000" dirty="0" err="1">
                <a:latin typeface="Open sans"/>
                <a:cs typeface="Open sans"/>
              </a:rPr>
              <a:t>smArtapps</a:t>
            </a:r>
            <a:r>
              <a:rPr lang="fr-FR" sz="2000" dirty="0">
                <a:latin typeface="Open sans"/>
                <a:cs typeface="Open sans"/>
              </a:rPr>
              <a:t> </a:t>
            </a:r>
            <a:r>
              <a:rPr lang="fr-FR" sz="2000" i="1" dirty="0" err="1">
                <a:latin typeface="Open sans"/>
                <a:cs typeface="Open sans"/>
              </a:rPr>
              <a:t>smArtGuide</a:t>
            </a:r>
            <a:r>
              <a:rPr lang="fr-FR" sz="2000" i="1" dirty="0">
                <a:latin typeface="Open sans"/>
                <a:cs typeface="Open sans"/>
              </a:rPr>
              <a:t> </a:t>
            </a:r>
            <a:r>
              <a:rPr lang="fr-FR" sz="2000" dirty="0">
                <a:latin typeface="Open sans"/>
                <a:cs typeface="Open sans"/>
              </a:rPr>
              <a:t>, Art Graphique et Patrimoine </a:t>
            </a:r>
            <a:r>
              <a:rPr lang="fr-FR" sz="2000" i="1" dirty="0">
                <a:latin typeface="Open sans"/>
                <a:cs typeface="Open sans"/>
              </a:rPr>
              <a:t>Jumièges 3D </a:t>
            </a:r>
            <a:r>
              <a:rPr lang="fr-FR" sz="2000" dirty="0">
                <a:latin typeface="Open sans"/>
                <a:cs typeface="Open sans"/>
              </a:rPr>
              <a:t>, </a:t>
            </a:r>
            <a:r>
              <a:rPr lang="fr-FR" sz="2000" dirty="0" err="1">
                <a:latin typeface="Open sans"/>
                <a:cs typeface="Open sans"/>
              </a:rPr>
              <a:t>Camineo</a:t>
            </a:r>
            <a:r>
              <a:rPr lang="fr-FR" sz="2000" dirty="0">
                <a:latin typeface="Open sans"/>
                <a:cs typeface="Open sans"/>
              </a:rPr>
              <a:t> </a:t>
            </a:r>
            <a:r>
              <a:rPr lang="fr-FR" sz="2000" i="1" dirty="0" err="1">
                <a:latin typeface="Open sans"/>
                <a:cs typeface="Open sans"/>
              </a:rPr>
              <a:t>Archeoparc</a:t>
            </a:r>
            <a:r>
              <a:rPr lang="fr-FR" sz="2000" i="1" dirty="0">
                <a:latin typeface="Open sans"/>
                <a:cs typeface="Open sans"/>
              </a:rPr>
              <a:t> de la Dame de Brassempouy</a:t>
            </a:r>
            <a:r>
              <a:rPr lang="fr-FR" sz="2000" dirty="0">
                <a:latin typeface="Open sans"/>
                <a:cs typeface="Open sans"/>
              </a:rPr>
              <a:t>, Centre de Monuments Nationaux et PIMPIM TEAM  </a:t>
            </a:r>
            <a:r>
              <a:rPr lang="fr-FR" sz="2000" i="1" dirty="0">
                <a:latin typeface="Open sans"/>
                <a:cs typeface="Open sans"/>
              </a:rPr>
              <a:t>Le roi et la salamandre: Parcours le Royaume avec François 1er</a:t>
            </a:r>
            <a:r>
              <a:rPr lang="fr-FR" sz="2000" dirty="0">
                <a:latin typeface="Open sans"/>
                <a:cs typeface="Open sans"/>
              </a:rPr>
              <a:t>, Cité de l</a:t>
            </a:r>
            <a:r>
              <a:rPr lang="ja-JP" altLang="fr-FR" sz="2000" dirty="0">
                <a:latin typeface="Open sans"/>
                <a:cs typeface="Open sans"/>
              </a:rPr>
              <a:t>’</a:t>
            </a:r>
            <a:r>
              <a:rPr lang="fr-FR" sz="2000" dirty="0">
                <a:latin typeface="Open sans"/>
                <a:cs typeface="Open sans"/>
              </a:rPr>
              <a:t>Espace de Toulouse </a:t>
            </a:r>
            <a:r>
              <a:rPr lang="fr-FR" sz="2000" i="1" dirty="0">
                <a:latin typeface="Open sans"/>
                <a:cs typeface="Open sans"/>
              </a:rPr>
              <a:t>CHESS</a:t>
            </a:r>
            <a:r>
              <a:rPr lang="fr-FR" sz="2000" dirty="0">
                <a:latin typeface="Open sans"/>
                <a:cs typeface="Open sans"/>
              </a:rPr>
              <a:t> et application visite </a:t>
            </a:r>
            <a:r>
              <a:rPr lang="fr-FR" sz="2000" i="1" dirty="0">
                <a:latin typeface="Open sans"/>
                <a:cs typeface="Open sans"/>
              </a:rPr>
              <a:t>Cité de l</a:t>
            </a:r>
            <a:r>
              <a:rPr lang="ja-JP" altLang="fr-FR" sz="2000" i="1" dirty="0">
                <a:latin typeface="Open sans"/>
                <a:cs typeface="Open sans"/>
              </a:rPr>
              <a:t>’</a:t>
            </a:r>
            <a:r>
              <a:rPr lang="fr-FR" sz="2000" i="1" dirty="0">
                <a:latin typeface="Open sans"/>
                <a:cs typeface="Open sans"/>
              </a:rPr>
              <a:t>Espace</a:t>
            </a:r>
            <a:r>
              <a:rPr lang="fr-FR" sz="2000" dirty="0">
                <a:latin typeface="Open sans"/>
                <a:cs typeface="Open sans"/>
              </a:rPr>
              <a:t>, Muséum d</a:t>
            </a:r>
            <a:r>
              <a:rPr lang="ja-JP" altLang="fr-FR" sz="2000" dirty="0">
                <a:latin typeface="Open sans"/>
                <a:cs typeface="Open sans"/>
              </a:rPr>
              <a:t>’</a:t>
            </a:r>
            <a:r>
              <a:rPr lang="fr-FR" sz="2000" dirty="0">
                <a:latin typeface="Open sans"/>
                <a:cs typeface="Open sans"/>
              </a:rPr>
              <a:t>Histoire Naturelle de Toulouse </a:t>
            </a:r>
            <a:r>
              <a:rPr lang="fr-FR" sz="2000" i="1" dirty="0">
                <a:latin typeface="Open sans"/>
                <a:cs typeface="Open sans"/>
              </a:rPr>
              <a:t>Muséum LSF Flora</a:t>
            </a:r>
            <a:r>
              <a:rPr lang="ja-JP" altLang="fr-FR" sz="2000" i="1" dirty="0">
                <a:latin typeface="Open sans"/>
                <a:cs typeface="Open sans"/>
              </a:rPr>
              <a:t>’</a:t>
            </a:r>
            <a:r>
              <a:rPr lang="fr-FR" sz="2000" i="1" dirty="0" err="1">
                <a:latin typeface="Open sans"/>
                <a:cs typeface="Open sans"/>
              </a:rPr>
              <a:t>um</a:t>
            </a:r>
            <a:r>
              <a:rPr lang="fr-FR" sz="2000" dirty="0">
                <a:latin typeface="Open sans"/>
                <a:cs typeface="Open sans"/>
              </a:rPr>
              <a:t>, Paris Musées et Palais Galliera </a:t>
            </a:r>
            <a:r>
              <a:rPr lang="fr-FR" sz="2000" i="1" dirty="0">
                <a:latin typeface="Open sans"/>
                <a:cs typeface="Open sans"/>
              </a:rPr>
              <a:t>Jeanne Lanvin</a:t>
            </a:r>
            <a:r>
              <a:rPr lang="fr-FR" sz="2000" dirty="0">
                <a:latin typeface="Open sans"/>
                <a:cs typeface="Open sans"/>
              </a:rPr>
              <a:t>, SNCF-STIF </a:t>
            </a:r>
            <a:r>
              <a:rPr lang="fr-FR" sz="2000" i="1" dirty="0" err="1">
                <a:latin typeface="Open sans"/>
                <a:cs typeface="Open sans"/>
              </a:rPr>
              <a:t>Hapi</a:t>
            </a:r>
            <a:r>
              <a:rPr lang="fr-FR" sz="2000" dirty="0">
                <a:latin typeface="Open sans"/>
                <a:cs typeface="Open sans"/>
              </a:rPr>
              <a:t>, </a:t>
            </a:r>
            <a:r>
              <a:rPr lang="fr-FR" sz="2000" dirty="0" err="1">
                <a:latin typeface="Open sans"/>
                <a:cs typeface="Open sans"/>
              </a:rPr>
              <a:t>Coktel</a:t>
            </a:r>
            <a:r>
              <a:rPr lang="fr-FR" sz="2000" dirty="0">
                <a:latin typeface="Open sans"/>
                <a:cs typeface="Open sans"/>
              </a:rPr>
              <a:t> Vision, Édition Sierra</a:t>
            </a:r>
            <a:r>
              <a:rPr lang="fr-FR" sz="2000" i="1" dirty="0">
                <a:latin typeface="Open sans"/>
                <a:cs typeface="Open sans"/>
              </a:rPr>
              <a:t> Les secrets du château</a:t>
            </a:r>
            <a:r>
              <a:rPr lang="fr-FR" sz="2000" dirty="0">
                <a:latin typeface="Open sans"/>
                <a:cs typeface="Open sans"/>
              </a:rPr>
              <a:t/>
            </a:r>
            <a:br>
              <a:rPr lang="fr-FR" sz="2000" dirty="0">
                <a:latin typeface="Open sans"/>
                <a:cs typeface="Open sans"/>
              </a:rPr>
            </a:br>
            <a:endParaRPr lang="fr-FR" sz="2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3905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41850" y="3148273"/>
            <a:ext cx="4129085" cy="2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r-FR" sz="13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066800" y="2011588"/>
            <a:ext cx="2020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>
                <a:latin typeface="Calibri" charset="0"/>
                <a:cs typeface="Arial" charset="0"/>
              </a:rPr>
              <a:t>Jumièges 3D - AGP</a:t>
            </a:r>
          </a:p>
        </p:txBody>
      </p:sp>
      <p:pic>
        <p:nvPicPr>
          <p:cNvPr id="17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7594"/>
            <a:ext cx="3494286" cy="1744231"/>
          </a:xfrm>
          <a:noFill/>
          <a:ln/>
        </p:spPr>
      </p:pic>
      <p:pic>
        <p:nvPicPr>
          <p:cNvPr id="18" name="Picture 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64372"/>
            <a:ext cx="1359859" cy="1817028"/>
          </a:xfrm>
          <a:noFill/>
          <a:ln/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86200" y="3703116"/>
            <a:ext cx="22363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500">
                <a:latin typeface="Calibri" charset="0"/>
                <a:cs typeface="Arial" charset="0"/>
              </a:rPr>
              <a:t>Exposition Jeanne Lanvin</a:t>
            </a:r>
          </a:p>
          <a:p>
            <a:r>
              <a:rPr lang="fr-FR" sz="1500">
                <a:latin typeface="Calibri" charset="0"/>
                <a:cs typeface="Arial" charset="0"/>
              </a:rPr>
              <a:t>Palais Galliera</a:t>
            </a:r>
            <a:endParaRPr lang="fr-FR" sz="1600">
              <a:latin typeface="Calibri" charset="0"/>
              <a:cs typeface="Arial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9" y="2668067"/>
            <a:ext cx="2165887" cy="1622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33400" y="4449068"/>
            <a:ext cx="3163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fr-FR" sz="1800">
                <a:latin typeface="Calibri" charset="0"/>
                <a:cs typeface="Arial" charset="0"/>
              </a:rPr>
              <a:t>Devocite - </a:t>
            </a:r>
            <a:r>
              <a:rPr lang="fr-FR" sz="1800" i="1">
                <a:latin typeface="Calibri" charset="0"/>
                <a:cs typeface="Arial" charset="0"/>
              </a:rPr>
              <a:t>Le Livre des Siècles</a:t>
            </a:r>
            <a:r>
              <a:rPr lang="fr-FR" sz="1800">
                <a:latin typeface="Calibri" charset="0"/>
                <a:cs typeface="Arial" charset="0"/>
              </a:rPr>
              <a:t>, </a:t>
            </a:r>
          </a:p>
          <a:p>
            <a:pPr eaLnBrk="1" hangingPunct="1"/>
            <a:r>
              <a:rPr lang="fr-FR" sz="1800">
                <a:latin typeface="Calibri" charset="0"/>
                <a:cs typeface="Arial" charset="0"/>
              </a:rPr>
              <a:t>Château de Fontainebleau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9742"/>
            <a:ext cx="2280021" cy="40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715000" y="4382588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800" dirty="0">
                <a:latin typeface="Calibri" charset="0"/>
                <a:cs typeface="Arial" charset="0"/>
              </a:rPr>
              <a:t>Muséum d</a:t>
            </a:r>
            <a:r>
              <a:rPr lang="ja-JP" altLang="fr-FR" sz="1800" dirty="0">
                <a:latin typeface="Calibri" charset="0"/>
                <a:cs typeface="Arial" charset="0"/>
              </a:rPr>
              <a:t>’</a:t>
            </a:r>
            <a:r>
              <a:rPr lang="fr-FR" sz="1800" dirty="0">
                <a:latin typeface="Calibri" charset="0"/>
                <a:cs typeface="Arial" charset="0"/>
              </a:rPr>
              <a:t>Histoire Naturelle </a:t>
            </a:r>
          </a:p>
          <a:p>
            <a:r>
              <a:rPr lang="fr-FR" sz="1800" dirty="0">
                <a:latin typeface="Calibri" charset="0"/>
                <a:cs typeface="Arial" charset="0"/>
              </a:rPr>
              <a:t>de Toulouse - </a:t>
            </a:r>
            <a:r>
              <a:rPr lang="fr-FR" sz="1800" i="1" dirty="0" err="1">
                <a:latin typeface="Calibri" charset="0"/>
                <a:cs typeface="Arial" charset="0"/>
              </a:rPr>
              <a:t>Florhaum</a:t>
            </a:r>
            <a:endParaRPr lang="fr-FR" sz="1800" i="1" dirty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2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00" y="16297"/>
            <a:ext cx="8520599" cy="831299"/>
          </a:xfrm>
        </p:spPr>
        <p:txBody>
          <a:bodyPr/>
          <a:lstStyle/>
          <a:p>
            <a:r>
              <a:rPr lang="fr-FR" sz="3600" dirty="0"/>
              <a:t>Hypothèses - Etude d</a:t>
            </a:r>
            <a:r>
              <a:rPr lang="ja-JP" altLang="fr-FR" sz="3600" dirty="0">
                <a:latin typeface="Arial"/>
              </a:rPr>
              <a:t>’</a:t>
            </a:r>
            <a:r>
              <a:rPr lang="fr-FR" sz="3600" dirty="0"/>
              <a:t>usages</a:t>
            </a:r>
            <a:endParaRPr lang="fr-F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57672"/>
            <a:ext cx="7772400" cy="33718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les contenus patrimoniaux sont peu développés et correspondent aux actuels standards de contenus courts, ludiques</a:t>
            </a: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les usagers tant dans l</a:t>
            </a:r>
            <a:r>
              <a:rPr lang="ja-JP" altLang="fr-FR" sz="20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fr-FR" sz="2000" dirty="0">
                <a:solidFill>
                  <a:srgbClr val="000000"/>
                </a:solidFill>
              </a:rPr>
              <a:t>enceinte du site patrimonial </a:t>
            </a:r>
            <a:r>
              <a:rPr lang="fr-FR" sz="2000" dirty="0" err="1">
                <a:solidFill>
                  <a:srgbClr val="000000"/>
                </a:solidFill>
              </a:rPr>
              <a:t>qu</a:t>
            </a:r>
            <a:r>
              <a:rPr lang="ja-JP" altLang="fr-FR" sz="20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fr-FR" sz="2000" dirty="0">
                <a:solidFill>
                  <a:srgbClr val="000000"/>
                </a:solidFill>
              </a:rPr>
              <a:t>à l</a:t>
            </a:r>
            <a:r>
              <a:rPr lang="ja-JP" altLang="fr-FR" sz="20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fr-FR" sz="2000" dirty="0">
                <a:solidFill>
                  <a:srgbClr val="000000"/>
                </a:solidFill>
              </a:rPr>
              <a:t>extérieur attendent des scénarios, des jeux et des ergonomies similaires à ceux d</a:t>
            </a:r>
            <a:r>
              <a:rPr lang="ja-JP" altLang="fr-FR" sz="20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fr-FR" sz="2000" dirty="0">
                <a:solidFill>
                  <a:srgbClr val="000000"/>
                </a:solidFill>
              </a:rPr>
              <a:t>autres applications, </a:t>
            </a: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les usagers relient leurs pratiques de visites patrimoniales et leurs pratiques numériques. Ils se présentent comme acteurs de la médiation, entre l</a:t>
            </a:r>
            <a:r>
              <a:rPr lang="ja-JP" altLang="fr-FR" sz="20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fr-FR" sz="2000" dirty="0">
                <a:solidFill>
                  <a:srgbClr val="000000"/>
                </a:solidFill>
              </a:rPr>
              <a:t>intérieur et l</a:t>
            </a:r>
            <a:r>
              <a:rPr lang="ja-JP" altLang="fr-FR" sz="20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fr-FR" sz="2000" dirty="0">
                <a:solidFill>
                  <a:srgbClr val="000000"/>
                </a:solidFill>
              </a:rPr>
              <a:t>extérieur des lieux patrimoniaux, par leurs usages effectifs, ou comme prescripteurs d</a:t>
            </a:r>
            <a:r>
              <a:rPr lang="ja-JP" altLang="fr-FR" sz="20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fr-FR" sz="2000" dirty="0">
                <a:solidFill>
                  <a:srgbClr val="000000"/>
                </a:solidFill>
              </a:rPr>
              <a:t>usages. </a:t>
            </a:r>
          </a:p>
        </p:txBody>
      </p:sp>
    </p:spTree>
    <p:extLst>
      <p:ext uri="{BB962C8B-B14F-4D97-AF65-F5344CB8AC3E}">
        <p14:creationId xmlns:p14="http://schemas.microsoft.com/office/powerpoint/2010/main" val="89100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6108"/>
            <a:ext cx="7772400" cy="628650"/>
          </a:xfrm>
        </p:spPr>
        <p:txBody>
          <a:bodyPr/>
          <a:lstStyle/>
          <a:p>
            <a:r>
              <a:rPr lang="fr-FR" sz="3600"/>
              <a:t>Analyse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14758"/>
            <a:ext cx="7772400" cy="3543300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voix, navigation, </a:t>
            </a:r>
            <a:r>
              <a:rPr lang="fr-FR" sz="2000" dirty="0" err="1"/>
              <a:t>gameplay</a:t>
            </a:r>
            <a:r>
              <a:rPr lang="fr-FR" sz="2000" dirty="0"/>
              <a:t>, plans interactifs, jeux</a:t>
            </a:r>
          </a:p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penser le multi-usage, sociabilités, partage, et droits</a:t>
            </a:r>
          </a:p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mises à jour et obsolescence programmée</a:t>
            </a:r>
          </a:p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Énergie, connexion et réseaux </a:t>
            </a:r>
            <a:r>
              <a:rPr lang="fr-FR" sz="2000" dirty="0" err="1"/>
              <a:t>pervasifs</a:t>
            </a:r>
            <a:endParaRPr lang="fr-FR" sz="2000" dirty="0"/>
          </a:p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Économie et partenariats</a:t>
            </a:r>
          </a:p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endParaRPr lang="fr-FR" sz="2000" dirty="0"/>
          </a:p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L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importance de l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intuitif, de la narration</a:t>
            </a:r>
          </a:p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Dépasser l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adaptation des contenus in situ : offrir une nouvelle expérience</a:t>
            </a:r>
          </a:p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Fonctions de partage d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expérience et de contributions</a:t>
            </a:r>
          </a:p>
          <a:p>
            <a:pPr marL="285750" indent="-28575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Politique </a:t>
            </a:r>
            <a:r>
              <a:rPr lang="fr-FR" sz="2000" dirty="0" smtClean="0"/>
              <a:t>numérique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4229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730"/>
            <a:ext cx="7772400" cy="628650"/>
          </a:xfrm>
        </p:spPr>
        <p:txBody>
          <a:bodyPr/>
          <a:lstStyle/>
          <a:p>
            <a:r>
              <a:rPr lang="fr-FR" sz="3600"/>
              <a:t>Enjeux</a:t>
            </a: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43230"/>
            <a:ext cx="8319060" cy="3771900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appropriation et culture numérique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marché du numérique, modèle économique et obsolescence programmée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injonction au numérique, à l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innovation, internet des objets, sémantisation des données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rapport au patrimoine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développement du numérique dans le secteur patrimonial : contenus, pratiques, logique industrielle, processus d</a:t>
            </a:r>
            <a:r>
              <a:rPr lang="ja-JP" altLang="fr-FR" sz="2000" dirty="0">
                <a:latin typeface="Arial"/>
              </a:rPr>
              <a:t>’</a:t>
            </a:r>
            <a:r>
              <a:rPr lang="fr-FR" sz="2000" dirty="0"/>
              <a:t>industrialisation-marchandisation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communication ou médiation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application durable, reproductibilité et budgets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stratégie numérique, partenariats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r>
              <a:rPr lang="fr-FR" sz="2000" dirty="0"/>
              <a:t>territoires et patrimoine</a:t>
            </a: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Arial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4055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82080"/>
            <a:ext cx="8429185" cy="83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FR" sz="3200" dirty="0" smtClean="0"/>
              <a:t>Questions de recherche de l’étude </a:t>
            </a:r>
            <a:r>
              <a:rPr lang="fr-FR" sz="3200" dirty="0" err="1"/>
              <a:t>technologico</a:t>
            </a:r>
            <a:r>
              <a:rPr lang="fr-FR" sz="3200" dirty="0"/>
              <a:t>-sociologique</a:t>
            </a:r>
            <a:endParaRPr lang="fr" sz="3200"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372596"/>
            <a:ext cx="8690665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Clr>
                <a:schemeClr val="accent1"/>
              </a:buClr>
            </a:pPr>
            <a:r>
              <a:rPr lang="fr-FR" i="1" dirty="0" smtClean="0"/>
              <a:t>Triptyque des </a:t>
            </a:r>
            <a:r>
              <a:rPr lang="fr-FR" i="1" dirty="0" err="1" smtClean="0"/>
              <a:t>interacteurs</a:t>
            </a:r>
            <a:r>
              <a:rPr lang="fr-FR" i="1" dirty="0" smtClean="0"/>
              <a:t> :</a:t>
            </a:r>
          </a:p>
          <a:p>
            <a:pPr marL="360363" indent="-2730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fr-FR" i="1" dirty="0" smtClean="0"/>
              <a:t>Quelles </a:t>
            </a:r>
            <a:r>
              <a:rPr lang="fr-FR" i="1" dirty="0"/>
              <a:t>interconnexions ?</a:t>
            </a:r>
          </a:p>
          <a:p>
            <a:pPr marL="360363" indent="-273050">
              <a:spcAft>
                <a:spcPts val="0"/>
              </a:spcAft>
              <a:buClr>
                <a:schemeClr val="accent1"/>
              </a:buClr>
              <a:buFont typeface="Wingdings" charset="2"/>
              <a:buChar char="ü"/>
            </a:pPr>
            <a:r>
              <a:rPr lang="fr-FR" i="1" dirty="0"/>
              <a:t>Quelles conditions de dialogue ?</a:t>
            </a:r>
          </a:p>
          <a:p>
            <a:pPr>
              <a:spcAft>
                <a:spcPts val="0"/>
              </a:spcAft>
            </a:pPr>
            <a:endParaRPr lang="fr-FR" dirty="0"/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fr-FR" dirty="0"/>
              <a:t>Le processus d’interaction analyse les besoins et les mécanismes de progression des différents types de publics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fr-FR" dirty="0"/>
              <a:t>Public = acteur de son apprentissage ≠ non plus simple récepteur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fr-FR" dirty="0"/>
              <a:t>Interaction entre ces publics et l’objet patrimonial = </a:t>
            </a:r>
            <a:r>
              <a:rPr lang="fr-FR" dirty="0" smtClean="0"/>
              <a:t>quel modalités de connexions entre utilisateurs et objets ?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fr-FR" b="1" dirty="0" smtClean="0"/>
              <a:t>« Les outils numériques sont au service du public pour augmenter l’objet et ses données »</a:t>
            </a:r>
            <a:endParaRPr lang="fr-FR" b="1" dirty="0"/>
          </a:p>
        </p:txBody>
      </p:sp>
      <p:grpSp>
        <p:nvGrpSpPr>
          <p:cNvPr id="4" name="Grouper 3"/>
          <p:cNvGrpSpPr/>
          <p:nvPr/>
        </p:nvGrpSpPr>
        <p:grpSpPr>
          <a:xfrm>
            <a:off x="5634709" y="-421474"/>
            <a:ext cx="3805127" cy="3633482"/>
            <a:chOff x="1390328" y="945743"/>
            <a:chExt cx="3805127" cy="3633482"/>
          </a:xfrm>
        </p:grpSpPr>
        <p:graphicFrame>
          <p:nvGraphicFramePr>
            <p:cNvPr id="5" name="Diagramme 4"/>
            <p:cNvGraphicFramePr/>
            <p:nvPr>
              <p:extLst>
                <p:ext uri="{D42A27DB-BD31-4B8C-83A1-F6EECF244321}">
                  <p14:modId xmlns:p14="http://schemas.microsoft.com/office/powerpoint/2010/main" val="1938558504"/>
                </p:ext>
              </p:extLst>
            </p:nvPr>
          </p:nvGraphicFramePr>
          <p:xfrm>
            <a:off x="1390328" y="945743"/>
            <a:ext cx="3805127" cy="36334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6" name="Connecteur droit 5"/>
            <p:cNvCxnSpPr/>
            <p:nvPr/>
          </p:nvCxnSpPr>
          <p:spPr>
            <a:xfrm>
              <a:off x="2927239" y="3444538"/>
              <a:ext cx="705997" cy="0"/>
            </a:xfrm>
            <a:prstGeom prst="line">
              <a:avLst/>
            </a:prstGeom>
            <a:ln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2577717" y="2163041"/>
              <a:ext cx="541946" cy="8022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3536929" y="2209221"/>
              <a:ext cx="512921" cy="8022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911</Words>
  <Application>Microsoft Macintosh PowerPoint</Application>
  <PresentationFormat>Présentation à l'écran (16:9)</PresentationFormat>
  <Paragraphs>207</Paragraphs>
  <Slides>16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luxe</vt:lpstr>
      <vt:lpstr>Projet UDPN Modélisation et simulation du patrimoine :  pour une évaluation critique des applications numériques</vt:lpstr>
      <vt:lpstr>Rappel du calendrier général de l’étude</vt:lpstr>
      <vt:lpstr>Méthodologie </vt:lpstr>
      <vt:lpstr>Méthodologie (suite) </vt:lpstr>
      <vt:lpstr>Présentation PowerPoint</vt:lpstr>
      <vt:lpstr>Hypothèses - Etude d’usages</vt:lpstr>
      <vt:lpstr>Analyse</vt:lpstr>
      <vt:lpstr>Enjeux</vt:lpstr>
      <vt:lpstr>Questions de recherche de l’étude technologico-sociologique</vt:lpstr>
      <vt:lpstr>Hypothèses de recherche de l’étude technologico-sociologique</vt:lpstr>
      <vt:lpstr>Les composantes du processus de création d’outil numérique culturel et patrimonial</vt:lpstr>
      <vt:lpstr>Résultats de l’étude technologico-sociologique</vt:lpstr>
      <vt:lpstr>Concevoir</vt:lpstr>
      <vt:lpstr>Créer (ou Fabriquer)</vt:lpstr>
      <vt:lpstr>Conserver</vt:lpstr>
      <vt:lpstr>Bilan : les 3C avec des cycles inter-reliés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UDPN</dc:title>
  <cp:lastModifiedBy>Florent Laroche</cp:lastModifiedBy>
  <cp:revision>51</cp:revision>
  <dcterms:modified xsi:type="dcterms:W3CDTF">2016-09-30T09:45:07Z</dcterms:modified>
</cp:coreProperties>
</file>