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8"/>
  </p:notesMasterIdLst>
  <p:sldIdLst>
    <p:sldId id="275" r:id="rId2"/>
    <p:sldId id="283" r:id="rId3"/>
    <p:sldId id="278" r:id="rId4"/>
    <p:sldId id="277" r:id="rId5"/>
    <p:sldId id="284" r:id="rId6"/>
    <p:sldId id="282" r:id="rId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48430" autoAdjust="0"/>
  </p:normalViewPr>
  <p:slideViewPr>
    <p:cSldViewPr>
      <p:cViewPr varScale="1">
        <p:scale>
          <a:sx n="49" d="100"/>
          <a:sy n="49" d="100"/>
        </p:scale>
        <p:origin x="-24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A56D1-15CD-F943-9821-2025277B8F74}" type="datetimeFigureOut">
              <a:rPr lang="fr-FR" smtClean="0"/>
              <a:t>22/06/16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B30C-6B54-D44A-B2E4-F4BDAE6320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8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que viennent voir nos visiteurs !</a:t>
            </a:r>
          </a:p>
          <a:p>
            <a:endParaRPr lang="fr-FR" dirty="0" smtClean="0"/>
          </a:p>
          <a:p>
            <a:r>
              <a:rPr lang="fr-FR" dirty="0" smtClean="0"/>
              <a:t>Pragmatisme</a:t>
            </a:r>
            <a:r>
              <a:rPr lang="fr-FR" baseline="0" dirty="0" smtClean="0"/>
              <a:t> : combien ça coûte ?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question de la médiation : tous les moyens sont bons : papier, humain, numérique etc...</a:t>
            </a:r>
          </a:p>
          <a:p>
            <a:endParaRPr lang="fr-FR" dirty="0" smtClean="0"/>
          </a:p>
          <a:p>
            <a:r>
              <a:rPr lang="fr-FR" dirty="0" smtClean="0"/>
              <a:t>question de la numérisation : recherche, collections archives VS médiation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B30C-6B54-D44A-B2E4-F4BDAE6320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4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ihm</a:t>
            </a:r>
            <a:r>
              <a:rPr lang="fr-FR" dirty="0" smtClean="0"/>
              <a:t> -&gt; </a:t>
            </a:r>
          </a:p>
          <a:p>
            <a:r>
              <a:rPr lang="fr-FR" dirty="0" smtClean="0"/>
              <a:t>pas la question du terminal mais celle de la propriété.</a:t>
            </a:r>
          </a:p>
          <a:p>
            <a:r>
              <a:rPr lang="fr-FR" dirty="0" smtClean="0"/>
              <a:t>outil personnel ou outil fourni par l'institution</a:t>
            </a:r>
          </a:p>
          <a:p>
            <a:endParaRPr lang="fr-FR" dirty="0" smtClean="0"/>
          </a:p>
          <a:p>
            <a:r>
              <a:rPr lang="fr-FR" dirty="0" smtClean="0"/>
              <a:t>IHM un peu réducteur car "Machine"</a:t>
            </a:r>
          </a:p>
          <a:p>
            <a:endParaRPr lang="fr-FR" dirty="0" smtClean="0"/>
          </a:p>
          <a:p>
            <a:r>
              <a:rPr lang="fr-FR" dirty="0" smtClean="0"/>
              <a:t>médiation IA : mais question de la versatilité de l'usager.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B30C-6B54-D44A-B2E4-F4BDAE6320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86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Numérisation : exemple des archives film &gt;</a:t>
            </a:r>
            <a:r>
              <a:rPr lang="fr-FR" baseline="0" dirty="0" smtClean="0"/>
              <a:t> vidéo SD puis HD</a:t>
            </a:r>
          </a:p>
          <a:p>
            <a:endParaRPr lang="fr-FR" baseline="0" dirty="0" smtClean="0"/>
          </a:p>
          <a:p>
            <a:r>
              <a:rPr lang="fr-FR" baseline="0" dirty="0" smtClean="0"/>
              <a:t>Exemple </a:t>
            </a:r>
            <a:r>
              <a:rPr lang="fr-FR" baseline="0" dirty="0" err="1" smtClean="0"/>
              <a:t>nantes</a:t>
            </a:r>
            <a:r>
              <a:rPr lang="fr-FR" baseline="0" dirty="0" smtClean="0"/>
              <a:t> 1900 on numérise et puis ???</a:t>
            </a:r>
          </a:p>
          <a:p>
            <a:endParaRPr lang="fr-FR" baseline="0" dirty="0" smtClean="0"/>
          </a:p>
          <a:p>
            <a:r>
              <a:rPr lang="fr-FR" baseline="0" dirty="0" smtClean="0"/>
              <a:t>Différence entre numérisation des collections (objet scientifique) et dispositifs de médiation (dispositifs « visiteurs »)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B30C-6B54-D44A-B2E4-F4BDAE6320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69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usages -&gt; outils et pratiques</a:t>
            </a:r>
          </a:p>
          <a:p>
            <a:endParaRPr lang="fr-FR" dirty="0" smtClean="0"/>
          </a:p>
          <a:p>
            <a:r>
              <a:rPr lang="fr-FR" dirty="0" smtClean="0"/>
              <a:t>Les</a:t>
            </a:r>
            <a:r>
              <a:rPr lang="fr-FR" baseline="0" dirty="0" smtClean="0"/>
              <a:t> dispositifs personnels sont de moins en moins utilisés</a:t>
            </a:r>
          </a:p>
          <a:p>
            <a:r>
              <a:rPr lang="fr-FR" baseline="0" dirty="0" smtClean="0"/>
              <a:t>Accessibilité : au réseau, aux différents terminaux. </a:t>
            </a:r>
          </a:p>
          <a:p>
            <a:r>
              <a:rPr lang="fr-FR" baseline="0" dirty="0" smtClean="0"/>
              <a:t>Question du musée citoyen.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B30C-6B54-D44A-B2E4-F4BDAE6320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67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B30C-6B54-D44A-B2E4-F4BDAE6320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6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Christophe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B30C-6B54-D44A-B2E4-F4BDAE6320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72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83EB0-4F14-4EC7-B419-8619D27C8D4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3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D098-B739-49C5-9489-6135D8D5303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6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3BD1-4C0B-418A-908F-184B6DEC030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3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78A2-09F2-4EA7-A0F8-70CA1D619F2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2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131D-F324-40A5-B407-66CDD4FC3FC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3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98F05-40C2-4DB2-B4E2-FA118D714CB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8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61B9A-1B31-4574-ACFF-7C431DCB7DD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4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308E-9907-42D8-B7C2-67444AF5C74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9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3466-BE6F-4771-9998-0801BFBF710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9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C5E6-9950-4DBD-A6B2-BCDC8111E63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86AC-A3A0-4EE4-A5F0-D5D9394B42B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4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73568-9DCE-466C-9579-C9B8577BF04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D499-2C99-4EC5-887B-C87B143C04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9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69C4-06D4-4FC7-8590-51B29D38CFA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9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D63B8-EBC8-49AF-ACBB-706DBE969FBA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9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facebook.com/chateaunantes" TargetMode="External"/><Relationship Id="rId4" Type="http://schemas.openxmlformats.org/officeDocument/2006/relationships/hyperlink" Target="https://storify.com/ChateauNantes/le-musee-evolue" TargetMode="External"/><Relationship Id="rId5" Type="http://schemas.openxmlformats.org/officeDocument/2006/relationships/hyperlink" Target="mailto:christophe.courtin@chateaunantes.fr" TargetMode="External"/><Relationship Id="rId6" Type="http://schemas.openxmlformats.org/officeDocument/2006/relationships/hyperlink" Target="mailto:laurence.dhaene@chateaunantes.fr" TargetMode="External"/><Relationship Id="rId7" Type="http://schemas.openxmlformats.org/officeDocument/2006/relationships/image" Target="../media/image11.jpg"/><Relationship Id="rId8" Type="http://schemas.openxmlformats.org/officeDocument/2006/relationships/hyperlink" Target="http://boutique.chateaunantes.fr/produit/nantes-1900-la-maquette-du-port" TargetMode="External"/><Relationship Id="rId9" Type="http://schemas.openxmlformats.org/officeDocument/2006/relationships/image" Target="../media/image12.jpg"/><Relationship Id="rId1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Chateau5076[©Cécile Langlois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0064" y="2060848"/>
            <a:ext cx="3808628" cy="2832315"/>
          </a:xfrm>
          <a:noFill/>
        </p:spPr>
      </p:pic>
      <p:pic>
        <p:nvPicPr>
          <p:cNvPr id="4" name="Image 3" descr="LogoChateauMuseeGoo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56"/>
            <a:ext cx="683568" cy="1167724"/>
          </a:xfrm>
          <a:prstGeom prst="rect">
            <a:avLst/>
          </a:prstGeom>
        </p:spPr>
      </p:pic>
      <p:pic>
        <p:nvPicPr>
          <p:cNvPr id="5" name="Image 4" descr="S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3187890" cy="49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2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VDN00114945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879747" cy="5415875"/>
          </a:xfrm>
          <a:prstGeom prst="rect">
            <a:avLst/>
          </a:prstGeom>
        </p:spPr>
      </p:pic>
      <p:pic>
        <p:nvPicPr>
          <p:cNvPr id="11" name="Image 10" descr="LogoChateauMuseeGoo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56"/>
            <a:ext cx="683568" cy="1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8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ketchup Museo_bhervy Laroch V2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5262589" cy="3400551"/>
          </a:xfrm>
          <a:prstGeom prst="rect">
            <a:avLst/>
          </a:prstGeom>
        </p:spPr>
      </p:pic>
      <p:pic>
        <p:nvPicPr>
          <p:cNvPr id="12" name="Image 11" descr="S21Maquetteenfa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3284984"/>
            <a:ext cx="4753049" cy="3377365"/>
          </a:xfrm>
          <a:prstGeom prst="rect">
            <a:avLst/>
          </a:prstGeom>
        </p:spPr>
      </p:pic>
      <p:pic>
        <p:nvPicPr>
          <p:cNvPr id="13" name="Image 12" descr="LogoChateauMuseeGoo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56"/>
            <a:ext cx="683568" cy="1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8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5733256"/>
            <a:ext cx="2088232" cy="96010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DIN Condensed Bold"/>
                <a:cs typeface="DIN Condensed Bold"/>
              </a:rPr>
              <a:t>maintenance</a:t>
            </a:r>
            <a:endParaRPr lang="fr-FR" dirty="0">
              <a:latin typeface="DIN Condensed Bold"/>
              <a:cs typeface="DIN Condensed Bold"/>
            </a:endParaRPr>
          </a:p>
          <a:p>
            <a:pPr marL="0" indent="0">
              <a:buNone/>
            </a:pPr>
            <a:endParaRPr lang="fr-FR" dirty="0" smtClean="0">
              <a:latin typeface="DIN Condensed Bold"/>
              <a:cs typeface="DIN Condensed Bold"/>
            </a:endParaRPr>
          </a:p>
        </p:txBody>
      </p:sp>
      <p:pic>
        <p:nvPicPr>
          <p:cNvPr id="6" name="Image 5" descr="IMG_05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4" y="1412776"/>
            <a:ext cx="3488586" cy="2808312"/>
          </a:xfrm>
          <a:prstGeom prst="rect">
            <a:avLst/>
          </a:prstGeom>
        </p:spPr>
      </p:pic>
      <p:pic>
        <p:nvPicPr>
          <p:cNvPr id="7" name="Image 6" descr="IMG_05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62" y="1733981"/>
            <a:ext cx="3157238" cy="2487107"/>
          </a:xfrm>
          <a:prstGeom prst="rect">
            <a:avLst/>
          </a:prstGeom>
        </p:spPr>
      </p:pic>
      <p:pic>
        <p:nvPicPr>
          <p:cNvPr id="8" name="Image 7" descr="IMG_057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37111"/>
            <a:ext cx="3024336" cy="23551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95736" y="332656"/>
            <a:ext cx="17550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DIN Condensed Bold"/>
                <a:cs typeface="DIN Condensed Bold"/>
              </a:rPr>
              <a:t>médiation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28184" y="764704"/>
            <a:ext cx="10964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DIN Condensed Bold"/>
                <a:cs typeface="DIN Condensed Bold"/>
              </a:rPr>
              <a:t>usages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236296" y="5013176"/>
            <a:ext cx="14777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DIN Condensed Bold"/>
                <a:cs typeface="DIN Condensed Bold"/>
              </a:rPr>
              <a:t>évolutivité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139952" y="3140968"/>
            <a:ext cx="15507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DIN Condensed Bold"/>
                <a:cs typeface="DIN Condensed Bold"/>
              </a:rPr>
              <a:t>intégration</a:t>
            </a:r>
            <a:endParaRPr lang="fr-FR" sz="3200" dirty="0"/>
          </a:p>
        </p:txBody>
      </p:sp>
      <p:pic>
        <p:nvPicPr>
          <p:cNvPr id="13" name="Image 12" descr="LogoChateauMuseeGoo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56"/>
            <a:ext cx="683568" cy="1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20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848872" cy="53460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44641" y="641530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cc</a:t>
            </a:r>
            <a:endParaRPr lang="fr-FR" sz="1200" dirty="0"/>
          </a:p>
        </p:txBody>
      </p:sp>
      <p:pic>
        <p:nvPicPr>
          <p:cNvPr id="8" name="Image 7" descr="LogoChateauMuseeGoo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56"/>
            <a:ext cx="683568" cy="1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899592" y="1556792"/>
            <a:ext cx="52565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DIN Condensed Bold"/>
                <a:cs typeface="DIN Condensed Bold"/>
                <a:hlinkClick r:id="rId3"/>
              </a:rPr>
              <a:t>www.chateaunantes.fr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DIN Condensed Bold"/>
                <a:cs typeface="DIN Condensed Bold"/>
                <a:hlinkClick r:id="rId3"/>
              </a:rPr>
              <a:t>www.facebook.com/chateaunantes</a:t>
            </a:r>
            <a:endParaRPr lang="fr-FR" sz="2400" dirty="0" smtClean="0">
              <a:latin typeface="DIN Condensed Bold"/>
              <a:cs typeface="DIN Condensed Bold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latin typeface="DIN Condensed Bold"/>
                <a:cs typeface="DIN Condensed Bold"/>
              </a:rPr>
              <a:t>@</a:t>
            </a:r>
            <a:r>
              <a:rPr lang="fr-FR" sz="2400" dirty="0" err="1" smtClean="0">
                <a:latin typeface="DIN Condensed Bold"/>
                <a:cs typeface="DIN Condensed Bold"/>
              </a:rPr>
              <a:t>chateaunantes</a:t>
            </a:r>
            <a:endParaRPr lang="fr-FR" sz="2400" dirty="0" smtClean="0">
              <a:latin typeface="DIN Condensed Bold"/>
              <a:cs typeface="DIN Condensed Bold"/>
            </a:endParaRPr>
          </a:p>
          <a:p>
            <a:pPr>
              <a:spcBef>
                <a:spcPts val="1200"/>
              </a:spcBef>
            </a:pPr>
            <a:r>
              <a:rPr lang="fr-FR" sz="2400" dirty="0">
                <a:latin typeface="DIN Condensed Bold"/>
                <a:cs typeface="DIN Condensed Bold"/>
                <a:hlinkClick r:id="rId4"/>
              </a:rPr>
              <a:t>https://storify.com/ChateauNantes/le-musee-</a:t>
            </a:r>
            <a:r>
              <a:rPr lang="fr-FR" sz="2400" dirty="0" smtClean="0">
                <a:latin typeface="DIN Condensed Bold"/>
                <a:cs typeface="DIN Condensed Bold"/>
                <a:hlinkClick r:id="rId4"/>
              </a:rPr>
              <a:t>evolue</a:t>
            </a:r>
            <a:endParaRPr lang="fr-FR" sz="2400" dirty="0" smtClean="0">
              <a:latin typeface="DIN Condensed Bold"/>
              <a:cs typeface="DIN Condensed Bold"/>
            </a:endParaRPr>
          </a:p>
          <a:p>
            <a:pPr>
              <a:spcBef>
                <a:spcPts val="1200"/>
              </a:spcBef>
            </a:pPr>
            <a:endParaRPr lang="fr-FR" sz="2400" dirty="0" smtClean="0">
              <a:latin typeface="DIN Condensed Bold"/>
              <a:cs typeface="DIN Condensed Bold"/>
            </a:endParaRPr>
          </a:p>
          <a:p>
            <a:pPr>
              <a:lnSpc>
                <a:spcPct val="150000"/>
              </a:lnSpc>
            </a:pPr>
            <a:endParaRPr lang="fr-FR" sz="2400" dirty="0">
              <a:latin typeface="DIN Condensed Bold"/>
              <a:cs typeface="DIN Condensed 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8901" y="116632"/>
            <a:ext cx="4320480" cy="165618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fr-FR" sz="2400" dirty="0" smtClean="0">
              <a:latin typeface="DIN Condensed Bold"/>
              <a:cs typeface="DIN Condensed Bold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latin typeface="DIN Condensed Bold"/>
                <a:cs typeface="DIN Condensed Bold"/>
                <a:hlinkClick r:id="rId5"/>
              </a:rPr>
              <a:t>christophe.courtin</a:t>
            </a:r>
            <a:r>
              <a:rPr lang="fr-FR" sz="2400" dirty="0">
                <a:latin typeface="DIN Condensed Bold"/>
                <a:cs typeface="DIN Condensed Bold"/>
                <a:hlinkClick r:id="rId5"/>
              </a:rPr>
              <a:t>@chateaunantes.fr</a:t>
            </a:r>
            <a:r>
              <a:rPr lang="fr-FR" sz="2400" dirty="0">
                <a:latin typeface="DIN Condensed Bold"/>
                <a:cs typeface="DIN Condensed Bold"/>
              </a:rPr>
              <a:t> </a:t>
            </a:r>
            <a:r>
              <a:rPr lang="fr-FR" sz="2400" dirty="0" smtClean="0">
                <a:latin typeface="DIN Condensed Bold"/>
                <a:cs typeface="DIN Condensed Bold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latin typeface="DIN Condensed Bold"/>
                <a:cs typeface="DIN Condensed Bold"/>
              </a:rPr>
              <a:t>       @</a:t>
            </a:r>
            <a:r>
              <a:rPr lang="fr-FR" sz="2400" dirty="0" err="1">
                <a:latin typeface="DIN Condensed Bold"/>
                <a:cs typeface="DIN Condensed Bold"/>
              </a:rPr>
              <a:t>chcourtin</a:t>
            </a:r>
            <a:endParaRPr lang="fr-FR" sz="2400" dirty="0">
              <a:latin typeface="DIN Condensed Bold"/>
              <a:cs typeface="DIN Condensed Bold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dirty="0" smtClean="0">
              <a:latin typeface="DIN Condensed Bold"/>
              <a:cs typeface="DIN Condensed Bold"/>
              <a:hlinkClick r:id="rId6"/>
            </a:endParaRPr>
          </a:p>
          <a:p>
            <a:pPr marL="0" indent="0">
              <a:buNone/>
            </a:pPr>
            <a:endParaRPr lang="fr-FR" sz="2400" dirty="0" smtClean="0">
              <a:latin typeface="DIN Condensed Bold"/>
              <a:cs typeface="DIN Condensed Bold"/>
            </a:endParaRPr>
          </a:p>
          <a:p>
            <a:pPr marL="0" indent="0">
              <a:buNone/>
            </a:pPr>
            <a:endParaRPr lang="fr-FR" dirty="0">
              <a:latin typeface="DIN Condensed Bold"/>
              <a:cs typeface="DIN Condensed Bold"/>
            </a:endParaRPr>
          </a:p>
        </p:txBody>
      </p:sp>
      <p:pic>
        <p:nvPicPr>
          <p:cNvPr id="4" name="Image 3" descr="nantes_1900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53" y="3933056"/>
            <a:ext cx="2624235" cy="1800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5805264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DIN Condensed Bold"/>
                <a:cs typeface="DIN Condensed Bold"/>
              </a:rPr>
              <a:t>Ouvrage « Nantes 1900, la maquette du port » téléchargeable gratuitement :</a:t>
            </a:r>
          </a:p>
          <a:p>
            <a:r>
              <a:rPr lang="fr-FR" sz="2400" dirty="0">
                <a:latin typeface="DIN Condensed Bold"/>
                <a:cs typeface="DIN Condensed Bold"/>
                <a:hlinkClick r:id="rId8"/>
              </a:rPr>
              <a:t>http://boutique.chateaunantes.fr/produit/nantes-1900-la-maquette-du-</a:t>
            </a:r>
            <a:r>
              <a:rPr lang="fr-FR" sz="2400" dirty="0" smtClean="0">
                <a:latin typeface="DIN Condensed Bold"/>
                <a:cs typeface="DIN Condensed Bold"/>
                <a:hlinkClick r:id="rId8"/>
              </a:rPr>
              <a:t>port</a:t>
            </a:r>
            <a:endParaRPr lang="fr-FR" sz="2400" dirty="0">
              <a:latin typeface="DIN Condensed Bold"/>
              <a:cs typeface="DIN Condensed Bold"/>
            </a:endParaRPr>
          </a:p>
        </p:txBody>
      </p:sp>
      <p:pic>
        <p:nvPicPr>
          <p:cNvPr id="8" name="Image 7" descr="logo twitt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93574"/>
            <a:ext cx="288032" cy="307234"/>
          </a:xfrm>
          <a:prstGeom prst="rect">
            <a:avLst/>
          </a:prstGeom>
        </p:spPr>
      </p:pic>
      <p:pic>
        <p:nvPicPr>
          <p:cNvPr id="9" name="Image 8" descr="logo Facebook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7" y="2204864"/>
            <a:ext cx="407566" cy="432048"/>
          </a:xfrm>
          <a:prstGeom prst="rect">
            <a:avLst/>
          </a:prstGeom>
        </p:spPr>
      </p:pic>
      <p:pic>
        <p:nvPicPr>
          <p:cNvPr id="11" name="Image 10" descr="logo twitt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7" y="2780928"/>
            <a:ext cx="408045" cy="432048"/>
          </a:xfrm>
          <a:prstGeom prst="rect">
            <a:avLst/>
          </a:prstGeom>
        </p:spPr>
      </p:pic>
      <p:pic>
        <p:nvPicPr>
          <p:cNvPr id="13" name="Image 12" descr="LogoChateauMuseeGoo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56"/>
            <a:ext cx="683568" cy="116772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43608" y="4149080"/>
            <a:ext cx="184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 smtClean="0">
              <a:latin typeface="DIN Condensed Bold"/>
              <a:cs typeface="DIN Condensed Bold"/>
            </a:endParaRPr>
          </a:p>
          <a:p>
            <a:endParaRPr lang="fr-FR" sz="2400" dirty="0">
              <a:latin typeface="DIN Condensed Bold"/>
              <a:cs typeface="DIN Condensed Bold"/>
            </a:endParaRPr>
          </a:p>
        </p:txBody>
      </p:sp>
      <p:pic>
        <p:nvPicPr>
          <p:cNvPr id="6" name="Image 5" descr="logo-storify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191</Words>
  <Application>Microsoft Macintosh PowerPoint</Application>
  <PresentationFormat>Présentation à l'écran (4:3)</PresentationFormat>
  <Paragraphs>47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1_Modèle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Visites, usages et disposition à l’innovation au musée d’histoire de Nantes, études qualitative Geneviève Vidal  Labsic université paris 13 </dc:title>
  <dc:creator>D'HAENE Laurence</dc:creator>
  <cp:lastModifiedBy>Christophe COURTIN</cp:lastModifiedBy>
  <cp:revision>60</cp:revision>
  <cp:lastPrinted>2016-04-04T09:48:42Z</cp:lastPrinted>
  <dcterms:created xsi:type="dcterms:W3CDTF">2016-04-04T07:46:18Z</dcterms:created>
  <dcterms:modified xsi:type="dcterms:W3CDTF">2016-06-22T09:10:39Z</dcterms:modified>
</cp:coreProperties>
</file>